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8" userDrawn="1">
          <p15:clr>
            <a:srgbClr val="A4A3A4"/>
          </p15:clr>
        </p15:guide>
        <p15:guide id="3" pos="5602" userDrawn="1">
          <p15:clr>
            <a:srgbClr val="A4A3A4"/>
          </p15:clr>
        </p15:guide>
        <p15:guide id="6" pos="159" userDrawn="1">
          <p15:clr>
            <a:srgbClr val="A4A3A4"/>
          </p15:clr>
        </p15:guide>
        <p15:guide id="7" orient="horz" pos="3123" userDrawn="1">
          <p15:clr>
            <a:srgbClr val="A4A3A4"/>
          </p15:clr>
        </p15:guide>
        <p15:guide id="11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07C"/>
    <a:srgbClr val="BEDCA0"/>
    <a:srgbClr val="EBF5F0"/>
    <a:srgbClr val="76DDA6"/>
    <a:srgbClr val="144CA9"/>
    <a:srgbClr val="6C1655"/>
    <a:srgbClr val="4A0E41"/>
    <a:srgbClr val="6D1560"/>
    <a:srgbClr val="971D86"/>
    <a:srgbClr val="340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355" autoAdjust="0"/>
  </p:normalViewPr>
  <p:slideViewPr>
    <p:cSldViewPr snapToObjects="1" showGuides="1">
      <p:cViewPr varScale="1">
        <p:scale>
          <a:sx n="99" d="100"/>
          <a:sy n="99" d="100"/>
        </p:scale>
        <p:origin x="1086" y="84"/>
      </p:cViewPr>
      <p:guideLst>
        <p:guide pos="158"/>
        <p:guide pos="5602"/>
        <p:guide pos="159"/>
        <p:guide orient="horz" pos="312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66" d="100"/>
          <a:sy n="66" d="100"/>
        </p:scale>
        <p:origin x="325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52-4548-BBD5-B6237B673C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52-4548-BBD5-B6237B673C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52-4548-BBD5-B6237B673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055104"/>
        <c:axId val="14787712"/>
      </c:barChart>
      <c:catAx>
        <c:axId val="13905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4787712"/>
        <c:crosses val="autoZero"/>
        <c:auto val="1"/>
        <c:lblAlgn val="ctr"/>
        <c:lblOffset val="100"/>
        <c:noMultiLvlLbl val="0"/>
      </c:catAx>
      <c:valAx>
        <c:axId val="14787712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39055104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overlay val="0"/>
      <c:txPr>
        <a:bodyPr/>
        <a:lstStyle/>
        <a:p>
          <a:pPr>
            <a:defRPr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B6-4DD1-862E-7F76FA8F30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B6-4DD1-862E-7F76FA8F30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B6-4DD1-862E-7F76FA8F3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101248"/>
        <c:axId val="132102784"/>
      </c:lineChart>
      <c:catAx>
        <c:axId val="13210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2"/>
                </a:solidFill>
                <a:latin typeface="+mn-lt"/>
              </a:defRPr>
            </a:pPr>
            <a:endParaRPr lang="ru-RU"/>
          </a:p>
        </c:txPr>
        <c:crossAx val="132102784"/>
        <c:crosses val="autoZero"/>
        <c:auto val="1"/>
        <c:lblAlgn val="ctr"/>
        <c:lblOffset val="100"/>
        <c:noMultiLvlLbl val="0"/>
      </c:catAx>
      <c:valAx>
        <c:axId val="132102784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2"/>
                </a:solidFill>
                <a:latin typeface="+mn-lt"/>
              </a:defRPr>
            </a:pPr>
            <a:endParaRPr lang="ru-RU"/>
          </a:p>
        </c:txPr>
        <c:crossAx val="132101248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overlay val="0"/>
      <c:txPr>
        <a:bodyPr/>
        <a:lstStyle/>
        <a:p>
          <a:pPr>
            <a:defRPr baseline="0">
              <a:solidFill>
                <a:schemeClr val="bg2"/>
              </a:solidFill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DE0C6-E80C-45FF-A26C-47876B13D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раз слайда 7">
            <a:extLst>
              <a:ext uri="{FF2B5EF4-FFF2-40B4-BE49-F238E27FC236}">
                <a16:creationId xmlns:a16="http://schemas.microsoft.com/office/drawing/2014/main" id="{748176F1-1E06-4F0F-8173-DFCC98938B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03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34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18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355976" y="3649587"/>
            <a:ext cx="4604703" cy="131275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/>
          <a:lstStyle>
            <a:lvl1pPr marL="0" indent="0" algn="ctr">
              <a:buSzTx/>
              <a:buFontTx/>
              <a:buNone/>
              <a:defRPr lang="en-US" sz="2500" b="1" i="0" kern="1200" noProof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  <a:endParaRPr lang="en-US" noProof="0" dirty="0"/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D8F65509-4070-4C64-B3E6-6E6BE48EDF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71988" y="5089748"/>
            <a:ext cx="4732703" cy="62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Tx/>
              <a:buFontTx/>
              <a:buNone/>
              <a:defRPr lang="en-US" sz="2400" i="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u-RU" sz="2400" b="0" i="0" u="none" strike="noStrike" kern="1200" baseline="300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26 </a:t>
            </a:r>
            <a:r>
              <a:rPr lang="ru-RU" sz="2400" b="0" i="0" u="none" strike="noStrike" kern="1200" baseline="300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мая 2022 </a:t>
            </a:r>
            <a:r>
              <a:rPr lang="ru-RU" sz="2400" b="0" i="0" u="none" strike="noStrike" kern="1200" baseline="3000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Mercure</a:t>
            </a:r>
            <a:r>
              <a:rPr lang="ru-RU" sz="2400" b="0" i="0" u="none" strike="noStrike" kern="1200" baseline="300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Тюмень Центр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4355976" y="1067583"/>
            <a:ext cx="4604703" cy="2454601"/>
          </a:xfrm>
          <a:noFill/>
        </p:spPr>
        <p:txBody>
          <a:bodyPr anchor="b" anchorCtr="0">
            <a:normAutofit/>
          </a:bodyPr>
          <a:lstStyle>
            <a:lvl1pPr>
              <a:defRPr sz="35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47" y="224448"/>
            <a:ext cx="2664296" cy="7060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" r="15845" b="4613"/>
          <a:stretch/>
        </p:blipFill>
        <p:spPr>
          <a:xfrm>
            <a:off x="122240" y="667846"/>
            <a:ext cx="4233736" cy="442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040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2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907521"/>
            <a:ext cx="8642350" cy="4398251"/>
          </a:xfrm>
          <a:prstGeom prst="rect">
            <a:avLst/>
          </a:prstGeom>
        </p:spPr>
        <p:txBody>
          <a:bodyPr/>
          <a:lstStyle>
            <a:lvl1pPr marL="228590" indent="-228590">
              <a:buFont typeface="Arial" panose="020B0604020202020204" pitchFamily="34" charset="0"/>
              <a:buChar char="•"/>
              <a:defRPr lang="ru-RU" dirty="0"/>
            </a:lvl1pPr>
            <a:lvl2pPr marL="685772" indent="-228590">
              <a:buFont typeface="Arial" panose="020B0604020202020204" pitchFamily="34" charset="0"/>
              <a:buChar char="•"/>
              <a:defRPr lang="ru-RU" dirty="0"/>
            </a:lvl2pPr>
            <a:lvl3pPr marL="1142954" indent="-228590">
              <a:buFont typeface="Arial" panose="020B0604020202020204" pitchFamily="34" charset="0"/>
              <a:buChar char="•"/>
              <a:defRPr lang="ru-RU" dirty="0"/>
            </a:lvl3pPr>
            <a:lvl4pPr marL="1600136" indent="-228590">
              <a:buFont typeface="Arial" panose="020B0604020202020204" pitchFamily="34" charset="0"/>
              <a:buChar char="•"/>
              <a:defRPr lang="ru-RU" dirty="0"/>
            </a:lvl4pPr>
            <a:lvl5pPr marL="2057317" indent="-228590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132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75" userDrawn="1">
          <p15:clr>
            <a:srgbClr val="FBAE40"/>
          </p15:clr>
        </p15:guide>
        <p15:guide id="2" orient="horz" pos="10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2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8" y="907521"/>
            <a:ext cx="4264025" cy="4326243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907520"/>
            <a:ext cx="4264025" cy="4326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4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2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8" y="936627"/>
            <a:ext cx="4247357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500" b="1" cap="all" baseline="0">
                <a:solidFill>
                  <a:schemeClr val="bg2"/>
                </a:solidFill>
                <a:latin typeface="+mj-lt"/>
              </a:defRPr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8" y="1561356"/>
            <a:ext cx="4247357" cy="3744416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936627"/>
            <a:ext cx="4264025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500" b="1" cap="all" baseline="0">
                <a:solidFill>
                  <a:schemeClr val="bg2"/>
                </a:solidFill>
                <a:latin typeface="+mj-lt"/>
              </a:defRPr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561356"/>
            <a:ext cx="4264025" cy="3744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5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20000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2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53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2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lang="en-US" sz="3500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36626"/>
            <a:ext cx="5005784" cy="4369145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825" y="936626"/>
            <a:ext cx="3537404" cy="4369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dirty="0"/>
            </a:lvl1pPr>
            <a:lvl2pPr marL="457182" indent="0">
              <a:buNone/>
              <a:defRPr sz="1400"/>
            </a:lvl2pPr>
            <a:lvl3pPr marL="914364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1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199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3868963"/>
            <a:ext cx="8642350" cy="348495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0825" y="156104"/>
            <a:ext cx="8642350" cy="37128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825" y="4369668"/>
            <a:ext cx="8642350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ru-RU" dirty="0"/>
            </a:lvl1pPr>
            <a:lvl2pPr marL="457182" indent="0">
              <a:buNone/>
              <a:defRPr sz="1400"/>
            </a:lvl2pPr>
            <a:lvl3pPr marL="914364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1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040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1000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07520"/>
            <a:ext cx="8642350" cy="447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4830927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xStyles>
    <p:titleStyle>
      <a:lvl1pPr algn="ctr" defTabSz="914364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8" indent="-285738" algn="l" defTabSz="914364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20" indent="-285738" algn="l" defTabSz="91436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200102" indent="-285738" algn="l" defTabSz="91436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542989" indent="-171443" algn="l" defTabSz="91436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2000170" indent="-171443" algn="l" defTabSz="91436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99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1" pos="158" userDrawn="1">
          <p15:clr>
            <a:srgbClr val="F26B43"/>
          </p15:clr>
        </p15:guide>
        <p15:guide id="12" pos="56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SUBTITLE</a:t>
            </a:r>
            <a:r>
              <a:rPr lang="ru-RU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Arial Bold 25 </a:t>
            </a:r>
            <a:r>
              <a:rPr lang="en-US" dirty="0" err="1" smtClean="0"/>
              <a:t>pt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/>
              <a:t>TOPIC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en-US" dirty="0" smtClean="0"/>
              <a:t>Arial Bold</a:t>
            </a:r>
            <a:br>
              <a:rPr lang="en-US" dirty="0" smtClean="0"/>
            </a:br>
            <a:r>
              <a:rPr lang="en-US" dirty="0" smtClean="0"/>
              <a:t>35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5988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hidden">
          <a:xfrm>
            <a:off x="209646" y="290512"/>
            <a:ext cx="8655052" cy="50244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C1C1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r>
              <a:rPr lang="en-US" altLang="ru-RU"/>
              <a:t>SAMPLE LINE CHART</a:t>
            </a:r>
            <a:endParaRPr lang="en-US" alt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50825" y="1041968"/>
            <a:ext cx="8642350" cy="395760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altLang="ru-RU" sz="2000" dirty="0">
                <a:ea typeface="Verdana" pitchFamily="34" charset="0"/>
                <a:cs typeface="Verdana" pitchFamily="34" charset="0"/>
              </a:rPr>
              <a:t>Subtitle text 20 pt.</a:t>
            </a:r>
            <a:endParaRPr lang="ru-RU" sz="20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257313751"/>
              </p:ext>
            </p:extLst>
          </p:nvPr>
        </p:nvGraphicFramePr>
        <p:xfrm>
          <a:off x="756404" y="1518062"/>
          <a:ext cx="7561536" cy="370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025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>
                <a:ea typeface="Verdana" panose="020B0604030504040204" pitchFamily="34" charset="0"/>
                <a:cs typeface="Verdana" panose="020B0604030504040204" pitchFamily="34" charset="0"/>
              </a:rPr>
              <a:t>PHOTOS &amp; BULLETED TEXT</a:t>
            </a:r>
            <a:endParaRPr lang="en-US" alt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60" descr="Pictu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6" y="1136929"/>
            <a:ext cx="3984625" cy="18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ES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0533" y="1129308"/>
            <a:ext cx="1828801" cy="19605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0825" y="3434360"/>
            <a:ext cx="398462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20533" y="3434360"/>
            <a:ext cx="182880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17318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r>
              <a:rPr lang="en-US" dirty="0" smtClean="0"/>
              <a:t>TITLE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250825" y="907521"/>
            <a:ext cx="8642350" cy="4050771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Text on the slide.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 smtClean="0"/>
              <a:t>TITLE</a:t>
            </a:r>
          </a:p>
          <a:p>
            <a:r>
              <a:rPr lang="en-US" smtClean="0"/>
              <a:t>Grant/Research Support</a:t>
            </a:r>
          </a:p>
          <a:p>
            <a:pPr lvl="1"/>
            <a:r>
              <a:rPr lang="en-US" smtClean="0"/>
              <a:t>Consulting Fees/Honoraria</a:t>
            </a:r>
          </a:p>
          <a:p>
            <a:pPr lvl="2"/>
            <a:r>
              <a:rPr lang="en-US" smtClean="0"/>
              <a:t>Major Stock Shareholder/Equity</a:t>
            </a:r>
          </a:p>
          <a:p>
            <a:pPr lvl="3"/>
            <a:r>
              <a:rPr lang="en-US" smtClean="0"/>
              <a:t>Royalty Income</a:t>
            </a:r>
          </a:p>
          <a:p>
            <a:pPr lvl="4"/>
            <a:r>
              <a:rPr lang="en-US" smtClean="0"/>
              <a:t>Ownership/Founder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34524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r>
              <a:rPr lang="en-US" sz="2500" dirty="0"/>
              <a:t>DISCLOSURE STATEMENT OF FINANCIAL INTEREST</a:t>
            </a:r>
            <a:endParaRPr lang="ru-RU" sz="25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0825" y="907521"/>
            <a:ext cx="8642350" cy="40507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Within the past 12 months, I or my spouse/partner have had a financial interest/arrangement or affiliation with the organization(s) listed below.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250819" y="3937620"/>
            <a:ext cx="8642350" cy="132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One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Two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Three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Four</a:t>
            </a:r>
            <a:endParaRPr lang="ru-RU" sz="1600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endParaRPr lang="en-US" sz="1600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Five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Six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Seven</a:t>
            </a:r>
            <a:endParaRPr lang="ru-RU" sz="1600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Eight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815" y="3376654"/>
            <a:ext cx="86423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chemeClr val="bg2"/>
                </a:solidFill>
                <a:latin typeface="+mj-lt"/>
              </a:rPr>
              <a:t>COMPANY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250817" y="2081399"/>
            <a:ext cx="8642348" cy="121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Grant/Research Support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Consulting Fees/Honoraria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Major Stock Shareholder/Equity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Royalty Income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Ownership/Founder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Intellectual Property Rights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Other Financial Benefit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250823" y="1489348"/>
            <a:ext cx="8642350" cy="50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500" b="1" dirty="0">
                <a:solidFill>
                  <a:schemeClr val="bg2"/>
                </a:solidFill>
              </a:rPr>
              <a:t>AFFILIATION/FINANCIAL RELATIONSHIP</a:t>
            </a:r>
            <a:endParaRPr lang="ru-RU" sz="2500" b="1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r>
              <a:rPr lang="en-US" sz="2500" dirty="0"/>
              <a:t>DISCLOSURE STATEMENT OF FINANCIAL INTEREST</a:t>
            </a:r>
            <a:endParaRPr lang="ru-RU" sz="25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0825" y="907521"/>
            <a:ext cx="8642350" cy="40507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I, (insert name) DO NOT have a financial interest/arrangement or affiliation with one or more organizations that could be perceived as a real or apparent conflict of interest in the context of the subject of this presentation.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9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hidden">
          <a:xfrm>
            <a:off x="250825" y="1057300"/>
            <a:ext cx="8642350" cy="2520950"/>
          </a:xfrm>
          <a:prstGeom prst="rect">
            <a:avLst/>
          </a:prstGeom>
          <a:solidFill>
            <a:schemeClr val="tx2">
              <a:alpha val="0"/>
            </a:schemeClr>
          </a:solidFill>
          <a:ln w="31750" algn="ctr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r>
              <a:rPr lang="en-US" altLang="ru-RU" dirty="0"/>
              <a:t>TEXT SLIDE – TITLES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01316"/>
            <a:ext cx="8642350" cy="2137508"/>
          </a:xfr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ru-RU" dirty="0" smtClean="0">
                <a:solidFill>
                  <a:schemeClr val="accent1"/>
                </a:solidFill>
              </a:rPr>
              <a:t>Red</a:t>
            </a:r>
            <a:r>
              <a:rPr lang="en-US" altLang="ru-RU" dirty="0" smtClean="0"/>
              <a:t> </a:t>
            </a:r>
            <a:r>
              <a:rPr lang="en-US" altLang="ru-RU" dirty="0"/>
              <a:t>text can be used as a highlight color</a:t>
            </a:r>
          </a:p>
          <a:p>
            <a:pPr lvl="1"/>
            <a:r>
              <a:rPr lang="en-US" altLang="ru-RU" dirty="0"/>
              <a:t>No text shadows on any text</a:t>
            </a:r>
          </a:p>
          <a:p>
            <a:r>
              <a:rPr lang="en-US" altLang="ru-RU" i="1" dirty="0"/>
              <a:t>Italics</a:t>
            </a:r>
            <a:r>
              <a:rPr lang="en-US" altLang="ru-RU" dirty="0"/>
              <a:t> are better to emphasize words rather than underline</a:t>
            </a:r>
          </a:p>
          <a:p>
            <a:r>
              <a:rPr lang="en-US" altLang="ru-RU" dirty="0"/>
              <a:t>Line spacing should be 1 Line with 0.3 before each paragraph</a:t>
            </a:r>
          </a:p>
          <a:p>
            <a:r>
              <a:rPr lang="en-US" altLang="ru-RU" dirty="0"/>
              <a:t>Set the slide transition to wipe right</a:t>
            </a:r>
          </a:p>
          <a:p>
            <a:r>
              <a:rPr lang="en-US" altLang="ru-RU" dirty="0"/>
              <a:t>Remove unnecessary animations</a:t>
            </a:r>
          </a:p>
        </p:txBody>
      </p:sp>
    </p:spTree>
    <p:extLst>
      <p:ext uri="{BB962C8B-B14F-4D97-AF65-F5344CB8AC3E}">
        <p14:creationId xmlns:p14="http://schemas.microsoft.com/office/powerpoint/2010/main" val="391832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r>
              <a:rPr lang="en-US" altLang="ru-RU" dirty="0"/>
              <a:t>COLOR PALETTE</a:t>
            </a:r>
          </a:p>
        </p:txBody>
      </p:sp>
      <p:sp>
        <p:nvSpPr>
          <p:cNvPr id="5" name="Rectangle 79"/>
          <p:cNvSpPr>
            <a:spLocks noGrp="1" noChangeArrowheads="1"/>
          </p:cNvSpPr>
          <p:nvPr>
            <p:ph idx="1"/>
          </p:nvPr>
        </p:nvSpPr>
        <p:spPr>
          <a:xfrm>
            <a:off x="250825" y="907521"/>
            <a:ext cx="8642350" cy="4050771"/>
          </a:xfrm>
        </p:spPr>
        <p:txBody>
          <a:bodyPr/>
          <a:lstStyle/>
          <a:p>
            <a:pPr marL="0" indent="0">
              <a:buNone/>
            </a:pPr>
            <a:r>
              <a:rPr lang="en-US" altLang="ru-RU" dirty="0"/>
              <a:t>Use these colors to format all elements in the file including charts, graphic elements and tables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1912" y="1743547"/>
            <a:ext cx="3480175" cy="339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43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>
                <a:ea typeface="Verdana" panose="020B0604030504040204" pitchFamily="34" charset="0"/>
                <a:cs typeface="Verdana" panose="020B0604030504040204" pitchFamily="34" charset="0"/>
              </a:rPr>
              <a:t>CHARTS SLIDE</a:t>
            </a:r>
            <a:endParaRPr lang="en-US" alt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50825" y="912813"/>
            <a:ext cx="8642350" cy="432519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altLang="ru-RU" sz="2000">
                <a:ea typeface="Verdana" pitchFamily="34" charset="0"/>
                <a:cs typeface="Verdana" pitchFamily="34" charset="0"/>
              </a:rPr>
              <a:t>Subtitle text 20 pt.</a:t>
            </a:r>
            <a:endParaRPr lang="ru-RU" sz="20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53687141"/>
              </p:ext>
            </p:extLst>
          </p:nvPr>
        </p:nvGraphicFramePr>
        <p:xfrm>
          <a:off x="755576" y="1633364"/>
          <a:ext cx="7615791" cy="369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838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20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ru-RU">
                <a:ea typeface="Verdana" panose="020B0604030504040204" pitchFamily="34" charset="0"/>
                <a:cs typeface="Verdana" panose="020B0604030504040204" pitchFamily="34" charset="0"/>
              </a:rPr>
              <a:t>TABLE SLIDE</a:t>
            </a:r>
            <a:endParaRPr lang="en-US" alt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Объект 8"/>
          <p:cNvSpPr>
            <a:spLocks noGrp="1"/>
          </p:cNvSpPr>
          <p:nvPr>
            <p:ph idx="1"/>
          </p:nvPr>
        </p:nvSpPr>
        <p:spPr>
          <a:xfrm>
            <a:off x="250825" y="1050526"/>
            <a:ext cx="8642350" cy="359247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altLang="ru-RU" sz="2000" dirty="0">
                <a:ea typeface="Verdana" pitchFamily="34" charset="0"/>
                <a:cs typeface="Verdana" pitchFamily="34" charset="0"/>
              </a:rPr>
              <a:t>Subtitle text 20 pt.</a:t>
            </a:r>
            <a:endParaRPr lang="ru-RU" sz="2000" dirty="0"/>
          </a:p>
        </p:txBody>
      </p:sp>
      <p:graphicFrame>
        <p:nvGraphicFramePr>
          <p:cNvPr id="6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4309"/>
              </p:ext>
            </p:extLst>
          </p:nvPr>
        </p:nvGraphicFramePr>
        <p:xfrm>
          <a:off x="250826" y="1705372"/>
          <a:ext cx="8642352" cy="3503616"/>
        </p:xfrm>
        <a:graphic>
          <a:graphicData uri="http://schemas.openxmlformats.org/drawingml/2006/table">
            <a:tbl>
              <a:tblPr/>
              <a:tblGrid>
                <a:gridCol w="3611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98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lang="ru-RU" altLang="ru-RU" sz="1600" b="0" i="0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DCA </a:t>
                      </a:r>
                      <a:b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381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Stent </a:t>
                      </a:r>
                      <a:b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372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P Value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Late loss (mm)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13.0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0.28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Binary restenosis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26.7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0.24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Optimal DCA (%)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16.2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0.39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TVR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21.0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98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12-Month TVF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(death, MI, TVR) (%)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23.9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21.5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0.48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4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hidden">
          <a:xfrm flipV="1">
            <a:off x="250825" y="1187969"/>
            <a:ext cx="4038600" cy="3850004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20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ru-RU"/>
              <a:t>SAMPLE ORG CHART</a:t>
            </a:r>
            <a:endParaRPr lang="pt-BR" altLang="ru-RU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0825" y="1336011"/>
            <a:ext cx="4030663" cy="37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b="1" dirty="0">
                <a:solidFill>
                  <a:schemeClr val="bg2"/>
                </a:solidFill>
                <a:latin typeface="+mj-lt"/>
              </a:rPr>
              <a:t>DESIGN</a:t>
            </a:r>
            <a:endParaRPr lang="pt-BR" altLang="ru-RU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0826" y="2168349"/>
            <a:ext cx="403066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4163" indent="-284163"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687638" indent="-4572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31448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36020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40592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45164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DESIGN: Prospective, non-randomized, single-arm, multi-center clinical evaluation of the AXXESSTM Plus Bifurcated Coronary Stent System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endParaRPr lang="en-US" altLang="ru-RU" sz="1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OBJECTIVE: To evaluate the acute and long-term safety, tolerability and performance of the AXXESS Plus stent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endParaRPr lang="en-US" altLang="ru-RU" sz="1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PRINCIPAL INVESTIGATOR      Eberhard Grube, MD</a:t>
            </a:r>
            <a:r>
              <a:rPr lang="ru-RU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Helios Heart </a:t>
            </a:r>
            <a:r>
              <a:rPr lang="en-US" altLang="ru-RU" sz="1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Center,Egburg</a:t>
            </a: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Germany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86289" y="1182072"/>
            <a:ext cx="4306888" cy="646331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139 patients enrolled between July and December 2004 in 13 clinical sites in Europe, South America and New Zealand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6667375" y="1830111"/>
            <a:ext cx="125" cy="546894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6667374" y="2103558"/>
            <a:ext cx="627189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94564" y="1969042"/>
            <a:ext cx="1598612" cy="253916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05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 patients not stented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594226" y="2382069"/>
            <a:ext cx="4298950" cy="276999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136 patients with AXXESS conical stent implanted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6581777" y="2651172"/>
            <a:ext cx="0" cy="216371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5514976" y="2867543"/>
            <a:ext cx="241935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7934326" y="2867545"/>
            <a:ext cx="0" cy="860363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5514975" y="2867545"/>
            <a:ext cx="9526" cy="168433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986588" y="3743052"/>
            <a:ext cx="1906588" cy="646331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Angiographic follow-up at 6 months in 92.6% (N=126)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433888" y="3421208"/>
            <a:ext cx="2162176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6 months in 99.3% (N=135)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568825" y="4569006"/>
            <a:ext cx="1976438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12 months in 96.3% (N=131)</a:t>
            </a:r>
          </a:p>
        </p:txBody>
      </p:sp>
    </p:spTree>
    <p:extLst>
      <p:ext uri="{BB962C8B-B14F-4D97-AF65-F5344CB8AC3E}">
        <p14:creationId xmlns:p14="http://schemas.microsoft.com/office/powerpoint/2010/main" val="28557487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-Color">
  <a:themeElements>
    <a:clrScheme name="Другая 2">
      <a:dk1>
        <a:srgbClr val="4A9EF0"/>
      </a:dk1>
      <a:lt1>
        <a:srgbClr val="FFFFFF"/>
      </a:lt1>
      <a:dk2>
        <a:srgbClr val="000000"/>
      </a:dk2>
      <a:lt2>
        <a:srgbClr val="FFFFFF"/>
      </a:lt2>
      <a:accent1>
        <a:srgbClr val="FF0000"/>
      </a:accent1>
      <a:accent2>
        <a:srgbClr val="FFC000"/>
      </a:accent2>
      <a:accent3>
        <a:srgbClr val="006934"/>
      </a:accent3>
      <a:accent4>
        <a:srgbClr val="C00000"/>
      </a:accent4>
      <a:accent5>
        <a:srgbClr val="FFFF11"/>
      </a:accent5>
      <a:accent6>
        <a:srgbClr val="3EC65E"/>
      </a:accent6>
      <a:hlink>
        <a:srgbClr val="3391FB"/>
      </a:hlink>
      <a:folHlink>
        <a:srgbClr val="023A79"/>
      </a:folHlink>
    </a:clrScheme>
    <a:fontScheme name="Другая 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eaLnBrk="1" hangingPunct="1">
          <a:spcBef>
            <a:spcPct val="0"/>
          </a:spcBef>
          <a:buClr>
            <a:schemeClr val="bg2"/>
          </a:buClr>
          <a:buSzTx/>
          <a:defRPr sz="1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Theme-Color">
        <a:dk1>
          <a:srgbClr val="008C46"/>
        </a:dk1>
        <a:lt1>
          <a:srgbClr val="4A9EF0"/>
        </a:lt1>
        <a:dk2>
          <a:srgbClr val="FFFFFF"/>
        </a:dk2>
        <a:lt2>
          <a:srgbClr val="000000"/>
        </a:lt2>
        <a:accent1>
          <a:srgbClr val="FF0000"/>
        </a:accent1>
        <a:accent2>
          <a:srgbClr val="FFC000"/>
        </a:accent2>
        <a:accent3>
          <a:srgbClr val="006934"/>
        </a:accent3>
        <a:accent4>
          <a:srgbClr val="C00000"/>
        </a:accent4>
        <a:accent5>
          <a:srgbClr val="FFFF11"/>
        </a:accent5>
        <a:accent6>
          <a:srgbClr val="3EC65E"/>
        </a:accent6>
        <a:hlink>
          <a:srgbClr val="3391FB"/>
        </a:hlink>
        <a:folHlink>
          <a:srgbClr val="023A79"/>
        </a:folHlink>
      </a:clrScheme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Theme-01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</TotalTime>
  <Words>422</Words>
  <Application>Microsoft Office PowerPoint</Application>
  <PresentationFormat>Экран (16:10)</PresentationFormat>
  <Paragraphs>94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Arial</vt:lpstr>
      <vt:lpstr>Open Sans</vt:lpstr>
      <vt:lpstr>Verdana</vt:lpstr>
      <vt:lpstr>Theme-Color</vt:lpstr>
      <vt:lpstr>TOPIC  Arial Bold 35 PT</vt:lpstr>
      <vt:lpstr>TITLE</vt:lpstr>
      <vt:lpstr>DISCLOSURE STATEMENT OF FINANCIAL INTEREST</vt:lpstr>
      <vt:lpstr>DISCLOSURE STATEMENT OF FINANCIAL INTEREST</vt:lpstr>
      <vt:lpstr>TEXT SLIDE – TITLES</vt:lpstr>
      <vt:lpstr>COLOR PALETTE</vt:lpstr>
      <vt:lpstr>CHARTS SLIDE</vt:lpstr>
      <vt:lpstr>TABLE SLIDE</vt:lpstr>
      <vt:lpstr>SAMPLE ORG CHART</vt:lpstr>
      <vt:lpstr>SAMPLE LINE CHART</vt:lpstr>
      <vt:lpstr>PHOTOS &amp; BULLETED 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Пономарёв</dc:creator>
  <cp:lastModifiedBy>Денис Пономарёв</cp:lastModifiedBy>
  <cp:revision>133</cp:revision>
  <dcterms:created xsi:type="dcterms:W3CDTF">2018-04-02T14:44:39Z</dcterms:created>
  <dcterms:modified xsi:type="dcterms:W3CDTF">2022-05-25T06:53:59Z</dcterms:modified>
</cp:coreProperties>
</file>