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9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Open Sans" panose="020B0606030504020204" pitchFamily="34" charset="0"/>
      <p:regular r:id="rId19"/>
      <p:bold r:id="rId20"/>
      <p:italic r:id="rId21"/>
      <p:boldItalic r:id="rId22"/>
    </p:embeddedFont>
    <p:embeddedFont>
      <p:font typeface="Verdana" panose="020B060403050404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58" userDrawn="1">
          <p15:clr>
            <a:srgbClr val="A4A3A4"/>
          </p15:clr>
        </p15:guide>
        <p15:guide id="3" pos="5602" userDrawn="1">
          <p15:clr>
            <a:srgbClr val="A4A3A4"/>
          </p15:clr>
        </p15:guide>
        <p15:guide id="6" pos="159" userDrawn="1">
          <p15:clr>
            <a:srgbClr val="A4A3A4"/>
          </p15:clr>
        </p15:guide>
        <p15:guide id="7" orient="horz" pos="3123" userDrawn="1">
          <p15:clr>
            <a:srgbClr val="A4A3A4"/>
          </p15:clr>
        </p15:guide>
        <p15:guide id="11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307C"/>
    <a:srgbClr val="BEDCA0"/>
    <a:srgbClr val="EBF5F0"/>
    <a:srgbClr val="76DDA6"/>
    <a:srgbClr val="144CA9"/>
    <a:srgbClr val="6C1655"/>
    <a:srgbClr val="4A0E41"/>
    <a:srgbClr val="6D1560"/>
    <a:srgbClr val="971D86"/>
    <a:srgbClr val="340A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6355" autoAdjust="0"/>
  </p:normalViewPr>
  <p:slideViewPr>
    <p:cSldViewPr snapToObjects="1" showGuides="1">
      <p:cViewPr varScale="1">
        <p:scale>
          <a:sx n="99" d="100"/>
          <a:sy n="99" d="100"/>
        </p:scale>
        <p:origin x="1086" y="84"/>
      </p:cViewPr>
      <p:guideLst>
        <p:guide pos="158"/>
        <p:guide pos="5602"/>
        <p:guide pos="159"/>
        <p:guide orient="horz" pos="312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66" d="100"/>
          <a:sy n="66" d="100"/>
        </p:scale>
        <p:origin x="3252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52-4548-BBD5-B6237B673CA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52-4548-BBD5-B6237B673CA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052-4548-BBD5-B6237B673C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055104"/>
        <c:axId val="14787712"/>
      </c:barChart>
      <c:catAx>
        <c:axId val="139055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4787712"/>
        <c:crosses val="autoZero"/>
        <c:auto val="1"/>
        <c:lblAlgn val="ctr"/>
        <c:lblOffset val="100"/>
        <c:noMultiLvlLbl val="0"/>
      </c:catAx>
      <c:valAx>
        <c:axId val="14787712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39055104"/>
        <c:crosses val="autoZero"/>
        <c:crossBetween val="between"/>
      </c:valAx>
      <c:spPr>
        <a:ln>
          <a:solidFill>
            <a:schemeClr val="bg1"/>
          </a:solidFill>
        </a:ln>
      </c:spPr>
    </c:plotArea>
    <c:legend>
      <c:legendPos val="r"/>
      <c:overlay val="0"/>
      <c:txPr>
        <a:bodyPr/>
        <a:lstStyle/>
        <a:p>
          <a:pPr>
            <a:defRPr baseline="0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</c:v>
                </c:pt>
              </c:strCache>
            </c:strRef>
          </c:tx>
          <c:marker>
            <c:symbol val="none"/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2B6-4DD1-862E-7F76FA8F307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B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2B6-4DD1-862E-7F76FA8F307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C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marker>
            <c:symbol val="none"/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2B6-4DD1-862E-7F76FA8F30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2101248"/>
        <c:axId val="132102784"/>
      </c:lineChart>
      <c:catAx>
        <c:axId val="132101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baseline="0">
                <a:solidFill>
                  <a:schemeClr val="tx1"/>
                </a:solidFill>
                <a:latin typeface="+mn-lt"/>
              </a:defRPr>
            </a:pPr>
            <a:endParaRPr lang="ru-RU"/>
          </a:p>
        </c:txPr>
        <c:crossAx val="132102784"/>
        <c:crosses val="autoZero"/>
        <c:auto val="1"/>
        <c:lblAlgn val="ctr"/>
        <c:lblOffset val="100"/>
        <c:noMultiLvlLbl val="0"/>
      </c:catAx>
      <c:valAx>
        <c:axId val="132102784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baseline="0">
                <a:solidFill>
                  <a:schemeClr val="tx1"/>
                </a:solidFill>
                <a:latin typeface="+mn-lt"/>
              </a:defRPr>
            </a:pPr>
            <a:endParaRPr lang="ru-RU"/>
          </a:p>
        </c:txPr>
        <c:crossAx val="132101248"/>
        <c:crosses val="autoZero"/>
        <c:crossBetween val="between"/>
      </c:valAx>
      <c:spPr>
        <a:ln>
          <a:solidFill>
            <a:schemeClr val="bg1"/>
          </a:solidFill>
        </a:ln>
      </c:spPr>
    </c:plotArea>
    <c:legend>
      <c:legendPos val="r"/>
      <c:overlay val="0"/>
      <c:txPr>
        <a:bodyPr/>
        <a:lstStyle/>
        <a:p>
          <a:pPr>
            <a:defRPr baseline="0">
              <a:solidFill>
                <a:schemeClr val="tx1"/>
              </a:solidFill>
              <a:latin typeface="+mn-lt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BDE0C6-E80C-45FF-A26C-47876B13D1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раз слайда 7">
            <a:extLst>
              <a:ext uri="{FF2B5EF4-FFF2-40B4-BE49-F238E27FC236}">
                <a16:creationId xmlns:a16="http://schemas.microsoft.com/office/drawing/2014/main" id="{748176F1-1E06-4F0F-8173-DFCC98938BD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037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30269FB5-8E72-40DB-A730-704E035F36F1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1345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30269FB5-8E72-40DB-A730-704E035F36F1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1184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gradFill>
          <a:gsLst>
            <a:gs pos="100000">
              <a:schemeClr val="bg2">
                <a:lumMod val="50000"/>
              </a:schemeClr>
            </a:gs>
            <a:gs pos="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355976" y="3649587"/>
            <a:ext cx="4604703" cy="1312759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45791" dir="87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0"/>
          <a:lstStyle>
            <a:lvl1pPr marL="0" indent="0" algn="ctr">
              <a:buSzTx/>
              <a:buFontTx/>
              <a:buNone/>
              <a:defRPr lang="en-US" sz="2500" b="1" i="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dirty="0"/>
              <a:t>Образец подзаголовка</a:t>
            </a:r>
            <a:endParaRPr lang="en-US" noProof="0" dirty="0"/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D8F65509-4070-4C64-B3E6-6E6BE48EDFC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71988" y="5089748"/>
            <a:ext cx="4732703" cy="625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87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Tx/>
              <a:buFontTx/>
              <a:buNone/>
              <a:defRPr lang="en-US" sz="2400" i="0" kern="1200" noProof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ru-RU" sz="2400" b="0" i="0" u="none" strike="noStrike" kern="1200" baseline="300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26 </a:t>
            </a:r>
            <a:r>
              <a:rPr lang="ru-RU" sz="2400" b="0" i="0" u="none" strike="noStrike" kern="1200" baseline="300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мая 2022 </a:t>
            </a:r>
            <a:r>
              <a:rPr lang="ru-RU" sz="2400" b="0" i="0" u="none" strike="noStrike" kern="1200" baseline="30000" noProof="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Mercure</a:t>
            </a:r>
            <a:r>
              <a:rPr lang="ru-RU" sz="2400" b="0" i="0" u="none" strike="noStrike" kern="1200" baseline="300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Тюмень Центр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>
          <a:xfrm>
            <a:off x="4355976" y="1067583"/>
            <a:ext cx="4604703" cy="2454601"/>
          </a:xfrm>
          <a:noFill/>
        </p:spPr>
        <p:txBody>
          <a:bodyPr anchor="b" anchorCtr="0">
            <a:normAutofit/>
          </a:bodyPr>
          <a:lstStyle>
            <a:lvl1pPr>
              <a:defRPr sz="3500"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147" y="224448"/>
            <a:ext cx="2664296" cy="7060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1" r="15845" b="4613"/>
          <a:stretch/>
        </p:blipFill>
        <p:spPr>
          <a:xfrm>
            <a:off x="122240" y="667846"/>
            <a:ext cx="4233736" cy="442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70404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720000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907521"/>
            <a:ext cx="8642350" cy="4398251"/>
          </a:xfrm>
          <a:prstGeom prst="rect">
            <a:avLst/>
          </a:prstGeom>
        </p:spPr>
        <p:txBody>
          <a:bodyPr/>
          <a:lstStyle>
            <a:lvl1pPr marL="228590" indent="-228590">
              <a:buFont typeface="Arial" panose="020B0604020202020204" pitchFamily="34" charset="0"/>
              <a:buChar char="•"/>
              <a:defRPr lang="ru-RU" dirty="0"/>
            </a:lvl1pPr>
            <a:lvl2pPr marL="685772" indent="-228590">
              <a:buFont typeface="Arial" panose="020B0604020202020204" pitchFamily="34" charset="0"/>
              <a:buChar char="•"/>
              <a:defRPr lang="ru-RU" dirty="0"/>
            </a:lvl2pPr>
            <a:lvl3pPr marL="1142954" indent="-228590">
              <a:buFont typeface="Arial" panose="020B0604020202020204" pitchFamily="34" charset="0"/>
              <a:buChar char="•"/>
              <a:defRPr lang="ru-RU" dirty="0"/>
            </a:lvl3pPr>
            <a:lvl4pPr marL="1600136" indent="-228590">
              <a:buFont typeface="Arial" panose="020B0604020202020204" pitchFamily="34" charset="0"/>
              <a:buChar char="•"/>
              <a:defRPr lang="ru-RU" dirty="0"/>
            </a:lvl4pPr>
            <a:lvl5pPr marL="2057317" indent="-228590">
              <a:buFont typeface="Arial" panose="020B0604020202020204" pitchFamily="34" charset="0"/>
              <a:buChar char="•"/>
              <a:defRPr lang="en-US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2132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75" userDrawn="1">
          <p15:clr>
            <a:srgbClr val="FBAE40"/>
          </p15:clr>
        </p15:guide>
        <p15:guide id="2" orient="horz" pos="10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720000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8" y="907521"/>
            <a:ext cx="4264025" cy="4326243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  <a:lvl2pPr>
              <a:defRPr lang="ru-RU" dirty="0"/>
            </a:lvl2pPr>
            <a:lvl3pPr>
              <a:defRPr lang="ru-RU" dirty="0"/>
            </a:lvl3pPr>
            <a:lvl4pPr>
              <a:defRPr lang="ru-RU" dirty="0"/>
            </a:lvl4pPr>
            <a:lvl5pPr>
              <a:defRPr lang="en-US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2" y="907520"/>
            <a:ext cx="4264025" cy="43262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141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720000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8" y="936627"/>
            <a:ext cx="4247357" cy="489479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500" b="1" cap="all" baseline="0">
                <a:solidFill>
                  <a:schemeClr val="bg2"/>
                </a:solidFill>
                <a:latin typeface="+mj-lt"/>
              </a:defRPr>
            </a:lvl1pPr>
            <a:lvl2pPr marL="457182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1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0828" y="1561356"/>
            <a:ext cx="4247357" cy="3744416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  <a:lvl2pPr>
              <a:defRPr lang="ru-RU" dirty="0"/>
            </a:lvl2pPr>
            <a:lvl3pPr>
              <a:defRPr lang="ru-RU" dirty="0"/>
            </a:lvl3pPr>
            <a:lvl4pPr>
              <a:defRPr lang="ru-RU" dirty="0"/>
            </a:lvl4pPr>
            <a:lvl5pPr>
              <a:defRPr lang="en-US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936627"/>
            <a:ext cx="4264025" cy="489479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500" b="1" cap="all" baseline="0">
                <a:solidFill>
                  <a:schemeClr val="bg2"/>
                </a:solidFill>
                <a:latin typeface="+mj-lt"/>
              </a:defRPr>
            </a:lvl1pPr>
            <a:lvl2pPr marL="457182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1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1561356"/>
            <a:ext cx="4264025" cy="37444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453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720000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620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9534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720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lang="en-US" sz="3500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36626"/>
            <a:ext cx="5005784" cy="4369145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  <a:lvl2pPr>
              <a:defRPr lang="ru-RU" dirty="0"/>
            </a:lvl2pPr>
            <a:lvl3pPr>
              <a:defRPr lang="ru-RU" dirty="0"/>
            </a:lvl3pPr>
            <a:lvl4pPr>
              <a:defRPr lang="ru-RU" dirty="0"/>
            </a:lvl4pPr>
            <a:lvl5pPr>
              <a:defRPr lang="en-US" dirty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825" y="936626"/>
            <a:ext cx="3537404" cy="43691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dirty="0"/>
            </a:lvl1pPr>
            <a:lvl2pPr marL="457182" indent="0">
              <a:buNone/>
              <a:defRPr sz="1400"/>
            </a:lvl2pPr>
            <a:lvl3pPr marL="914364" indent="0">
              <a:buNone/>
              <a:defRPr sz="1200"/>
            </a:lvl3pPr>
            <a:lvl4pPr marL="1371545" indent="0">
              <a:buNone/>
              <a:defRPr sz="1000"/>
            </a:lvl4pPr>
            <a:lvl5pPr marL="1828727" indent="0">
              <a:buNone/>
              <a:defRPr sz="1000"/>
            </a:lvl5pPr>
            <a:lvl6pPr marL="2285909" indent="0">
              <a:buNone/>
              <a:defRPr sz="1000"/>
            </a:lvl6pPr>
            <a:lvl7pPr marL="2743091" indent="0">
              <a:buNone/>
              <a:defRPr sz="1000"/>
            </a:lvl7pPr>
            <a:lvl8pPr marL="3200272" indent="0">
              <a:buNone/>
              <a:defRPr sz="1000"/>
            </a:lvl8pPr>
            <a:lvl9pPr marL="3657454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199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3868963"/>
            <a:ext cx="8642350" cy="348495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0825" y="156104"/>
            <a:ext cx="8642350" cy="371285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4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1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825" y="4369668"/>
            <a:ext cx="8642350" cy="9361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ru-RU" dirty="0"/>
            </a:lvl1pPr>
            <a:lvl2pPr marL="457182" indent="0">
              <a:buNone/>
              <a:defRPr sz="1400"/>
            </a:lvl2pPr>
            <a:lvl3pPr marL="914364" indent="0">
              <a:buNone/>
              <a:defRPr sz="1200"/>
            </a:lvl3pPr>
            <a:lvl4pPr marL="1371545" indent="0">
              <a:buNone/>
              <a:defRPr sz="1000"/>
            </a:lvl4pPr>
            <a:lvl5pPr marL="1828727" indent="0">
              <a:buNone/>
              <a:defRPr sz="1000"/>
            </a:lvl5pPr>
            <a:lvl6pPr marL="2285909" indent="0">
              <a:buNone/>
              <a:defRPr sz="1000"/>
            </a:lvl6pPr>
            <a:lvl7pPr marL="2743091" indent="0">
              <a:buNone/>
              <a:defRPr sz="1000"/>
            </a:lvl7pPr>
            <a:lvl8pPr marL="3200272" indent="0">
              <a:buNone/>
              <a:defRPr sz="1000"/>
            </a:lvl8pPr>
            <a:lvl9pPr marL="3657454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40405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2">
                <a:lumMod val="50000"/>
              </a:schemeClr>
            </a:gs>
            <a:gs pos="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1000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extLst/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altLang="ru-RU" dirty="0"/>
              <a:t>ОБРАЗЕЦ ЗАГОЛОВКА</a:t>
            </a:r>
            <a:endParaRPr lang="en-US" altLang="ru-RU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907520"/>
            <a:ext cx="8642350" cy="4470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/>
              <a:t>Образец текста</a:t>
            </a:r>
          </a:p>
          <a:p>
            <a:pPr lvl="1"/>
            <a:r>
              <a:rPr lang="ru-RU" altLang="ru-RU" dirty="0"/>
              <a:t>Второй уровень</a:t>
            </a:r>
          </a:p>
          <a:p>
            <a:pPr lvl="2"/>
            <a:r>
              <a:rPr lang="ru-RU" altLang="ru-RU" dirty="0"/>
              <a:t>Третий уровень</a:t>
            </a:r>
          </a:p>
          <a:p>
            <a:pPr lvl="3"/>
            <a:r>
              <a:rPr lang="ru-RU" altLang="ru-RU" dirty="0"/>
              <a:t>Четвертый уровень</a:t>
            </a:r>
          </a:p>
          <a:p>
            <a:pPr lvl="4"/>
            <a:r>
              <a:rPr lang="ru-RU" altLang="ru-RU" dirty="0"/>
              <a:t>Пятый уровень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348309278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</p:sldLayoutIdLst>
  <p:txStyles>
    <p:titleStyle>
      <a:lvl1pPr algn="ctr" defTabSz="914364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38" indent="-285738" algn="l" defTabSz="914364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20" indent="-285738" algn="l" defTabSz="914364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1200102" indent="-285738" algn="l" defTabSz="914364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3pPr>
      <a:lvl4pPr marL="1542989" indent="-171443" algn="l" defTabSz="914364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+mn-lt"/>
          <a:ea typeface="+mn-ea"/>
          <a:cs typeface="+mn-cs"/>
        </a:defRPr>
      </a:lvl4pPr>
      <a:lvl5pPr marL="2000170" indent="-171443" algn="l" defTabSz="914364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499" indent="-228590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0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0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4" indent="-228590" algn="l" defTabSz="9143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4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1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1" pos="158" userDrawn="1">
          <p15:clr>
            <a:srgbClr val="F26B43"/>
          </p15:clr>
        </p15:guide>
        <p15:guide id="12" pos="560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SUBTITLE</a:t>
            </a:r>
            <a:r>
              <a:rPr lang="ru-RU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Arial Bold 25 </a:t>
            </a:r>
            <a:r>
              <a:rPr lang="en-US" dirty="0" err="1" smtClean="0"/>
              <a:t>pt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dirty="0" smtClean="0"/>
              <a:t>TOPIC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en-US" dirty="0" smtClean="0"/>
              <a:t>Arial Bold</a:t>
            </a:r>
            <a:br>
              <a:rPr lang="en-US" dirty="0" smtClean="0"/>
            </a:br>
            <a:r>
              <a:rPr lang="en-US" dirty="0" smtClean="0"/>
              <a:t>35 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25988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hidden">
          <a:xfrm>
            <a:off x="209646" y="290512"/>
            <a:ext cx="8655052" cy="502443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1C1C1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>
                <a:solidFill>
                  <a:schemeClr val="tx1"/>
                </a:solidFill>
                <a:latin typeface="Plumb" pitchFamily="50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itchFamily="18" charset="2"/>
              <a:buChar char="¡"/>
              <a:defRPr sz="2800">
                <a:solidFill>
                  <a:schemeClr val="tx1"/>
                </a:solidFill>
                <a:latin typeface="Plumb" pitchFamily="50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Plumb" pitchFamily="50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>
                <a:solidFill>
                  <a:schemeClr val="tx1"/>
                </a:solidFill>
                <a:latin typeface="Plumb" pitchFamily="50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dirty="0">
              <a:latin typeface="Arial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/>
          <a:lstStyle/>
          <a:p>
            <a:r>
              <a:rPr lang="en-US" altLang="ru-RU"/>
              <a:t>SAMPLE LINE CHART</a:t>
            </a:r>
            <a:endParaRPr lang="en-US" alt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250825" y="1041968"/>
            <a:ext cx="8642350" cy="395760"/>
          </a:xfrm>
        </p:spPr>
        <p:txBody>
          <a:bodyPr anchor="ctr" anchorCtr="0"/>
          <a:lstStyle/>
          <a:p>
            <a:pPr marL="0" indent="0" algn="ctr">
              <a:buNone/>
            </a:pPr>
            <a:r>
              <a:rPr lang="en-US" altLang="ru-RU" sz="2000" dirty="0">
                <a:ea typeface="Verdana" pitchFamily="34" charset="0"/>
                <a:cs typeface="Verdana" pitchFamily="34" charset="0"/>
              </a:rPr>
              <a:t>Subtitle text 20 pt.</a:t>
            </a:r>
            <a:endParaRPr lang="ru-RU" sz="2000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116804198"/>
              </p:ext>
            </p:extLst>
          </p:nvPr>
        </p:nvGraphicFramePr>
        <p:xfrm>
          <a:off x="756404" y="1518062"/>
          <a:ext cx="7561536" cy="3700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00252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ru-RU">
                <a:ea typeface="Verdana" panose="020B0604030504040204" pitchFamily="34" charset="0"/>
                <a:cs typeface="Verdana" panose="020B0604030504040204" pitchFamily="34" charset="0"/>
              </a:rPr>
              <a:t>PHOTOS &amp; BULLETED TEXT</a:t>
            </a:r>
            <a:endParaRPr lang="en-US" altLang="ru-RU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60" descr="Picture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6" y="1136929"/>
            <a:ext cx="3984625" cy="1885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DES illust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0533" y="1129308"/>
            <a:ext cx="1828801" cy="19605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50825" y="3434360"/>
            <a:ext cx="398462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Text here</a:t>
            </a:r>
          </a:p>
          <a:p>
            <a:pPr>
              <a:lnSpc>
                <a:spcPct val="15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Text here</a:t>
            </a:r>
          </a:p>
          <a:p>
            <a:pPr>
              <a:lnSpc>
                <a:spcPct val="15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520533" y="3434360"/>
            <a:ext cx="1828801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Text here</a:t>
            </a:r>
          </a:p>
          <a:p>
            <a:pPr>
              <a:lnSpc>
                <a:spcPct val="15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Text here</a:t>
            </a:r>
          </a:p>
          <a:p>
            <a:pPr>
              <a:lnSpc>
                <a:spcPct val="150000"/>
              </a:lnSpc>
              <a:buClr>
                <a:schemeClr val="bg2"/>
              </a:buClr>
              <a:buFont typeface="Arial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173185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/>
          <a:lstStyle/>
          <a:p>
            <a:r>
              <a:rPr lang="en-US" dirty="0" smtClean="0"/>
              <a:t>TITLE</a:t>
            </a:r>
            <a:endParaRPr lang="ru-RU" dirty="0"/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250825" y="907521"/>
            <a:ext cx="8642350" cy="4050771"/>
          </a:xfrm>
        </p:spPr>
        <p:txBody>
          <a:bodyPr/>
          <a:lstStyle/>
          <a:p>
            <a:pPr marL="0" indent="0">
              <a:buNone/>
            </a:pPr>
            <a:r>
              <a:rPr lang="en-US" smtClean="0"/>
              <a:t>Text on the slide.</a:t>
            </a:r>
          </a:p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r>
              <a:rPr lang="en-US" smtClean="0"/>
              <a:t>TITLE</a:t>
            </a:r>
          </a:p>
          <a:p>
            <a:r>
              <a:rPr lang="en-US" smtClean="0"/>
              <a:t>Grant/Research Support</a:t>
            </a:r>
          </a:p>
          <a:p>
            <a:pPr lvl="1"/>
            <a:r>
              <a:rPr lang="en-US" smtClean="0"/>
              <a:t>Consulting Fees/Honoraria</a:t>
            </a:r>
          </a:p>
          <a:p>
            <a:pPr lvl="2"/>
            <a:r>
              <a:rPr lang="en-US" smtClean="0"/>
              <a:t>Major Stock Shareholder/Equity</a:t>
            </a:r>
          </a:p>
          <a:p>
            <a:pPr lvl="3"/>
            <a:r>
              <a:rPr lang="en-US" smtClean="0"/>
              <a:t>Royalty Income</a:t>
            </a:r>
          </a:p>
          <a:p>
            <a:pPr lvl="4"/>
            <a:r>
              <a:rPr lang="en-US" smtClean="0"/>
              <a:t>Ownership/Founder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634524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>
            <a:normAutofit/>
          </a:bodyPr>
          <a:lstStyle/>
          <a:p>
            <a:r>
              <a:rPr lang="en-US" sz="2500" dirty="0"/>
              <a:t>DISCLOSURE STATEMENT OF FINANCIAL INTEREST</a:t>
            </a:r>
            <a:endParaRPr lang="ru-RU" sz="2500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250825" y="907521"/>
            <a:ext cx="8642350" cy="405077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Within the past 12 months, I or my spouse/partner have had a financial interest/arrangement or affiliation with the organization(s) listed below.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250819" y="3937620"/>
            <a:ext cx="8642350" cy="1320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110000"/>
              <a:buChar char="•"/>
              <a:defRPr sz="20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70000"/>
              <a:buFont typeface="Wingdings 2" pitchFamily="18" charset="2"/>
              <a:buChar char="¡"/>
              <a:defRPr sz="18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 sz="16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Company One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Company Two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Company Three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Company Four</a:t>
            </a:r>
            <a:endParaRPr lang="ru-RU" sz="1600" kern="0" dirty="0">
              <a:solidFill>
                <a:schemeClr val="bg1"/>
              </a:solidFill>
              <a:latin typeface="+mn-lt"/>
            </a:endParaRPr>
          </a:p>
          <a:p>
            <a:pPr>
              <a:buClr>
                <a:schemeClr val="bg2"/>
              </a:buClr>
              <a:buSzPct val="100000"/>
            </a:pPr>
            <a:endParaRPr lang="en-US" sz="1600" kern="0" dirty="0">
              <a:solidFill>
                <a:schemeClr val="bg1"/>
              </a:solidFill>
              <a:latin typeface="+mn-lt"/>
            </a:endParaRP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Company Five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Company Six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Company Seven</a:t>
            </a:r>
            <a:endParaRPr lang="ru-RU" sz="1600" kern="0" dirty="0">
              <a:solidFill>
                <a:schemeClr val="bg1"/>
              </a:solidFill>
              <a:latin typeface="+mn-lt"/>
            </a:endParaRP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Company Eight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0815" y="3376654"/>
            <a:ext cx="864234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b="1" dirty="0">
                <a:solidFill>
                  <a:schemeClr val="bg2"/>
                </a:solidFill>
                <a:latin typeface="+mj-lt"/>
              </a:rPr>
              <a:t>COMPANY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250817" y="2081399"/>
            <a:ext cx="8642348" cy="1211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110000"/>
              <a:buChar char="•"/>
              <a:defRPr sz="20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70000"/>
              <a:buFont typeface="Wingdings 2" pitchFamily="18" charset="2"/>
              <a:buChar char="¡"/>
              <a:defRPr sz="18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 sz="16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Grant/Research Support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Consulting Fees/Honoraria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Major Stock Shareholder/Equity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Royalty Income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Ownership/Founder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Intellectual Property Rights</a:t>
            </a:r>
          </a:p>
          <a:p>
            <a:pPr>
              <a:buClr>
                <a:schemeClr val="bg2"/>
              </a:buClr>
              <a:buSzPct val="100000"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Other Financial Benefit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 bwMode="auto">
          <a:xfrm>
            <a:off x="250823" y="1489348"/>
            <a:ext cx="8642350" cy="50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110000"/>
              <a:buChar char="•"/>
              <a:defRPr sz="20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70000"/>
              <a:buFont typeface="Wingdings 2" pitchFamily="18" charset="2"/>
              <a:buChar char="¡"/>
              <a:defRPr sz="18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 sz="16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500" b="1" dirty="0">
                <a:solidFill>
                  <a:schemeClr val="bg2"/>
                </a:solidFill>
              </a:rPr>
              <a:t>AFFILIATION/FINANCIAL RELATIONSHIP</a:t>
            </a:r>
            <a:endParaRPr lang="ru-RU" sz="2500" b="1" kern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64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>
            <a:normAutofit/>
          </a:bodyPr>
          <a:lstStyle/>
          <a:p>
            <a:r>
              <a:rPr lang="en-US" sz="2500" dirty="0"/>
              <a:t>DISCLOSURE STATEMENT OF FINANCIAL INTEREST</a:t>
            </a:r>
            <a:endParaRPr lang="ru-RU" sz="2500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250825" y="907521"/>
            <a:ext cx="8642350" cy="405077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I, (insert name) DO NOT have a financial interest/arrangement or affiliation with one or more organizations that could be perceived as a real or apparent conflict of interest in the context of the subject of this presentation.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094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hidden">
          <a:xfrm>
            <a:off x="250825" y="1057300"/>
            <a:ext cx="8642350" cy="2520950"/>
          </a:xfrm>
          <a:prstGeom prst="rect">
            <a:avLst/>
          </a:prstGeom>
          <a:solidFill>
            <a:schemeClr val="tx2">
              <a:alpha val="0"/>
            </a:schemeClr>
          </a:solidFill>
          <a:ln w="31750" algn="ctr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anchor="ctr"/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>
                <a:solidFill>
                  <a:schemeClr val="tx1"/>
                </a:solidFill>
                <a:latin typeface="Plumb" pitchFamily="50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itchFamily="18" charset="2"/>
              <a:buChar char="¡"/>
              <a:defRPr sz="2800">
                <a:solidFill>
                  <a:schemeClr val="tx1"/>
                </a:solidFill>
                <a:latin typeface="Plumb" pitchFamily="50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Plumb" pitchFamily="50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>
                <a:solidFill>
                  <a:schemeClr val="tx1"/>
                </a:solidFill>
                <a:latin typeface="Plumb" pitchFamily="50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dirty="0">
              <a:latin typeface="Arial" charset="0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/>
          <a:lstStyle/>
          <a:p>
            <a:r>
              <a:rPr lang="en-US" altLang="ru-RU" dirty="0"/>
              <a:t>TEXT SLIDE – TITLES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201316"/>
            <a:ext cx="8642350" cy="2137508"/>
          </a:xfr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ru-RU" dirty="0" smtClean="0">
                <a:solidFill>
                  <a:schemeClr val="accent1"/>
                </a:solidFill>
              </a:rPr>
              <a:t>Red</a:t>
            </a:r>
            <a:r>
              <a:rPr lang="en-US" altLang="ru-RU" dirty="0" smtClean="0"/>
              <a:t> </a:t>
            </a:r>
            <a:r>
              <a:rPr lang="en-US" altLang="ru-RU" dirty="0"/>
              <a:t>text can be used as a highlight color</a:t>
            </a:r>
          </a:p>
          <a:p>
            <a:pPr lvl="1"/>
            <a:r>
              <a:rPr lang="en-US" altLang="ru-RU" dirty="0"/>
              <a:t>No text shadows on any text</a:t>
            </a:r>
          </a:p>
          <a:p>
            <a:r>
              <a:rPr lang="en-US" altLang="ru-RU" i="1" dirty="0"/>
              <a:t>Italics</a:t>
            </a:r>
            <a:r>
              <a:rPr lang="en-US" altLang="ru-RU" dirty="0"/>
              <a:t> are better to emphasize words rather than underline</a:t>
            </a:r>
          </a:p>
          <a:p>
            <a:r>
              <a:rPr lang="en-US" altLang="ru-RU" dirty="0"/>
              <a:t>Line spacing should be 1 Line with 0.3 before each paragraph</a:t>
            </a:r>
          </a:p>
          <a:p>
            <a:r>
              <a:rPr lang="en-US" altLang="ru-RU" dirty="0"/>
              <a:t>Set the slide transition to wipe right</a:t>
            </a:r>
          </a:p>
          <a:p>
            <a:r>
              <a:rPr lang="en-US" altLang="ru-RU" dirty="0"/>
              <a:t>Remove unnecessary animations</a:t>
            </a:r>
          </a:p>
        </p:txBody>
      </p:sp>
    </p:spTree>
    <p:extLst>
      <p:ext uri="{BB962C8B-B14F-4D97-AF65-F5344CB8AC3E}">
        <p14:creationId xmlns:p14="http://schemas.microsoft.com/office/powerpoint/2010/main" val="3918323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/>
          <a:lstStyle/>
          <a:p>
            <a:r>
              <a:rPr lang="en-US" altLang="ru-RU" dirty="0"/>
              <a:t>COLOR PALETTE</a:t>
            </a:r>
          </a:p>
        </p:txBody>
      </p:sp>
      <p:sp>
        <p:nvSpPr>
          <p:cNvPr id="5" name="Rectangle 79"/>
          <p:cNvSpPr>
            <a:spLocks noGrp="1" noChangeArrowheads="1"/>
          </p:cNvSpPr>
          <p:nvPr>
            <p:ph idx="1"/>
          </p:nvPr>
        </p:nvSpPr>
        <p:spPr>
          <a:xfrm>
            <a:off x="250825" y="907521"/>
            <a:ext cx="8642350" cy="4050771"/>
          </a:xfrm>
        </p:spPr>
        <p:txBody>
          <a:bodyPr/>
          <a:lstStyle/>
          <a:p>
            <a:pPr marL="0" indent="0">
              <a:buNone/>
            </a:pPr>
            <a:r>
              <a:rPr lang="en-US" altLang="ru-RU" dirty="0"/>
              <a:t>Use these colors to format all elements in the file including charts, graphic elements and tables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31912" y="1743547"/>
            <a:ext cx="3480175" cy="339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8439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ru-RU">
                <a:ea typeface="Verdana" panose="020B0604030504040204" pitchFamily="34" charset="0"/>
                <a:cs typeface="Verdana" panose="020B0604030504040204" pitchFamily="34" charset="0"/>
              </a:rPr>
              <a:t>CHARTS SLIDE</a:t>
            </a:r>
            <a:endParaRPr lang="en-US" altLang="ru-RU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250825" y="912813"/>
            <a:ext cx="8642350" cy="432519"/>
          </a:xfrm>
        </p:spPr>
        <p:txBody>
          <a:bodyPr anchor="ctr" anchorCtr="0"/>
          <a:lstStyle/>
          <a:p>
            <a:pPr marL="0" indent="0" algn="ctr">
              <a:buNone/>
            </a:pPr>
            <a:r>
              <a:rPr lang="en-US" altLang="ru-RU" sz="2000">
                <a:ea typeface="Verdana" pitchFamily="34" charset="0"/>
                <a:cs typeface="Verdana" pitchFamily="34" charset="0"/>
              </a:rPr>
              <a:t>Subtitle text 20 pt.</a:t>
            </a:r>
            <a:endParaRPr lang="ru-RU" sz="2000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753687141"/>
              </p:ext>
            </p:extLst>
          </p:nvPr>
        </p:nvGraphicFramePr>
        <p:xfrm>
          <a:off x="755576" y="1633364"/>
          <a:ext cx="7615791" cy="3696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8389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20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ru-RU">
                <a:ea typeface="Verdana" panose="020B0604030504040204" pitchFamily="34" charset="0"/>
                <a:cs typeface="Verdana" panose="020B0604030504040204" pitchFamily="34" charset="0"/>
              </a:rPr>
              <a:t>TABLE SLIDE</a:t>
            </a:r>
            <a:endParaRPr lang="en-US" altLang="ru-RU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Объект 8"/>
          <p:cNvSpPr>
            <a:spLocks noGrp="1"/>
          </p:cNvSpPr>
          <p:nvPr>
            <p:ph idx="1"/>
          </p:nvPr>
        </p:nvSpPr>
        <p:spPr>
          <a:xfrm>
            <a:off x="250825" y="1050526"/>
            <a:ext cx="8642350" cy="359247"/>
          </a:xfrm>
        </p:spPr>
        <p:txBody>
          <a:bodyPr anchor="ctr" anchorCtr="0"/>
          <a:lstStyle/>
          <a:p>
            <a:pPr marL="0" indent="0" algn="ctr">
              <a:buNone/>
            </a:pPr>
            <a:r>
              <a:rPr lang="en-US" altLang="ru-RU" sz="2000" dirty="0">
                <a:ea typeface="Verdana" pitchFamily="34" charset="0"/>
                <a:cs typeface="Verdana" pitchFamily="34" charset="0"/>
              </a:rPr>
              <a:t>Subtitle text 20 pt.</a:t>
            </a:r>
            <a:endParaRPr lang="ru-RU" sz="2000" dirty="0"/>
          </a:p>
        </p:txBody>
      </p:sp>
      <p:graphicFrame>
        <p:nvGraphicFramePr>
          <p:cNvPr id="6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4309"/>
              </p:ext>
            </p:extLst>
          </p:nvPr>
        </p:nvGraphicFramePr>
        <p:xfrm>
          <a:off x="250826" y="1705372"/>
          <a:ext cx="8642352" cy="3503616"/>
        </p:xfrm>
        <a:graphic>
          <a:graphicData uri="http://schemas.openxmlformats.org/drawingml/2006/table">
            <a:tbl>
              <a:tblPr/>
              <a:tblGrid>
                <a:gridCol w="3611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3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2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43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9800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lang="ru-RU" altLang="ru-RU" sz="1600" b="0" i="0" baseline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T="45728" marB="45728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DCA </a:t>
                      </a:r>
                      <a:br>
                        <a:rPr lang="en-US" altLang="ru-RU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altLang="ru-RU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n = 381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Stent </a:t>
                      </a:r>
                      <a:br>
                        <a:rPr lang="en-US" altLang="ru-RU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altLang="ru-RU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n = 372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P Value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004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Late loss (mm)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25.0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13.0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0.28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004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Binary restenosis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26.7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22.1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0.24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004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  - Optimal DCA (%)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16.2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22.1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0.39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1004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  - TVR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25.0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23.0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21.0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9800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12-Month TVF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(death, MI, TVR) (%)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23.9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21.5</a:t>
                      </a:r>
                    </a:p>
                  </a:txBody>
                  <a:tcPr marT="45728" marB="45728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6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0.48</a:t>
                      </a:r>
                    </a:p>
                  </a:txBody>
                  <a:tcPr marT="45728" marB="4572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348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hidden">
          <a:xfrm flipV="1">
            <a:off x="250825" y="1187969"/>
            <a:ext cx="4038600" cy="3850004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rot="10800000" anchor="ctr"/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pt-BR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720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ru-RU"/>
              <a:t>SAMPLE ORG CHART</a:t>
            </a:r>
            <a:endParaRPr lang="pt-BR" altLang="ru-RU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50825" y="1336011"/>
            <a:ext cx="4030663" cy="376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>
                <a:solidFill>
                  <a:schemeClr val="tx1"/>
                </a:solidFill>
                <a:latin typeface="Plumb" pitchFamily="50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itchFamily="18" charset="2"/>
              <a:buChar char="¡"/>
              <a:defRPr sz="2800">
                <a:solidFill>
                  <a:schemeClr val="tx1"/>
                </a:solidFill>
                <a:latin typeface="Plumb" pitchFamily="50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Plumb" pitchFamily="50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>
                <a:solidFill>
                  <a:schemeClr val="tx1"/>
                </a:solidFill>
                <a:latin typeface="Plumb" pitchFamily="50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b="1" dirty="0">
                <a:solidFill>
                  <a:schemeClr val="bg2"/>
                </a:solidFill>
                <a:latin typeface="+mj-lt"/>
              </a:rPr>
              <a:t>DESIGN</a:t>
            </a:r>
            <a:endParaRPr lang="pt-BR" altLang="ru-RU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50826" y="2168349"/>
            <a:ext cx="4030663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4163" indent="-284163"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>
                <a:solidFill>
                  <a:schemeClr val="tx1"/>
                </a:solidFill>
                <a:latin typeface="Plumb" pitchFamily="50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>
                <a:solidFill>
                  <a:schemeClr val="tx1"/>
                </a:solidFill>
                <a:latin typeface="Plumb" pitchFamily="50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Plumb" pitchFamily="50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>
                <a:solidFill>
                  <a:schemeClr val="tx1"/>
                </a:solidFill>
                <a:latin typeface="Plumb" pitchFamily="50" charset="0"/>
              </a:defRPr>
            </a:lvl4pPr>
            <a:lvl5pPr marL="2687638" indent="-457200">
              <a:spcBef>
                <a:spcPct val="30000"/>
              </a:spcBef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5pPr>
            <a:lvl6pPr marL="3144838" indent="-4572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6pPr>
            <a:lvl7pPr marL="3602038" indent="-4572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7pPr>
            <a:lvl8pPr marL="4059238" indent="-4572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8pPr>
            <a:lvl9pPr marL="4516438" indent="-4572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defRPr/>
            </a:pPr>
            <a:r>
              <a:rPr lang="en-US" altLang="ru-RU" sz="1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DESIGN: Prospective, non-randomized, single-arm, multi-center clinical evaluation of the AXXESSTM Plus Bifurcated Coronary Stent System </a:t>
            </a: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defRPr/>
            </a:pPr>
            <a:endParaRPr lang="en-US" altLang="ru-RU" sz="1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altLang="ru-RU" sz="1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OBJECTIVE: To evaluate the acute and long-term safety, tolerability and performance of the AXXESS Plus stent </a:t>
            </a: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defRPr/>
            </a:pPr>
            <a:endParaRPr lang="en-US" altLang="ru-RU" sz="1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defRPr/>
            </a:pPr>
            <a:r>
              <a:rPr lang="en-US" altLang="ru-RU" sz="1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PRINCIPAL INVESTIGATOR      Eberhard Grube, MD</a:t>
            </a:r>
            <a:r>
              <a:rPr lang="ru-RU" altLang="ru-RU" sz="1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ru-RU" sz="1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Helios Heart </a:t>
            </a:r>
            <a:r>
              <a:rPr lang="en-US" altLang="ru-RU" sz="1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Center,Egburg</a:t>
            </a:r>
            <a:r>
              <a:rPr lang="en-US" altLang="ru-RU" sz="1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Germany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586289" y="1182072"/>
            <a:ext cx="4306888" cy="646331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200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139 patients enrolled between July and December 2004 in 13 clinical sites in Europe, South America and New Zealand</a:t>
            </a: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H="1">
            <a:off x="6667375" y="1830111"/>
            <a:ext cx="125" cy="546894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6667374" y="2103558"/>
            <a:ext cx="627189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294564" y="1969042"/>
            <a:ext cx="1598612" cy="253916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050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3 patients not stented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4594226" y="2382069"/>
            <a:ext cx="4298950" cy="276999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200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136 patients with AXXESS conical stent implanted</a:t>
            </a: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H="1">
            <a:off x="6581777" y="2651172"/>
            <a:ext cx="0" cy="216371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5514976" y="2867543"/>
            <a:ext cx="241935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H="1">
            <a:off x="7934326" y="2867545"/>
            <a:ext cx="0" cy="860363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5514975" y="2867545"/>
            <a:ext cx="9526" cy="1684337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6986588" y="3743052"/>
            <a:ext cx="1906588" cy="646331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200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Angiographic follow-up at 6 months in 92.6% (N=126)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4433888" y="3421208"/>
            <a:ext cx="2162176" cy="461665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200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Clinical follow-up at 6 months in 99.3% (N=135)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4568825" y="4569006"/>
            <a:ext cx="1976438" cy="461665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200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Clinical follow-up at 12 months in 96.3% (N=131)</a:t>
            </a:r>
          </a:p>
        </p:txBody>
      </p:sp>
    </p:spTree>
    <p:extLst>
      <p:ext uri="{BB962C8B-B14F-4D97-AF65-F5344CB8AC3E}">
        <p14:creationId xmlns:p14="http://schemas.microsoft.com/office/powerpoint/2010/main" val="285574876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-Color">
  <a:themeElements>
    <a:clrScheme name="Другая 2">
      <a:dk1>
        <a:srgbClr val="4A9EF0"/>
      </a:dk1>
      <a:lt1>
        <a:srgbClr val="FFFFFF"/>
      </a:lt1>
      <a:dk2>
        <a:srgbClr val="000000"/>
      </a:dk2>
      <a:lt2>
        <a:srgbClr val="FFFFFF"/>
      </a:lt2>
      <a:accent1>
        <a:srgbClr val="FF0000"/>
      </a:accent1>
      <a:accent2>
        <a:srgbClr val="FFC000"/>
      </a:accent2>
      <a:accent3>
        <a:srgbClr val="006934"/>
      </a:accent3>
      <a:accent4>
        <a:srgbClr val="C00000"/>
      </a:accent4>
      <a:accent5>
        <a:srgbClr val="FFFF11"/>
      </a:accent5>
      <a:accent6>
        <a:srgbClr val="3EC65E"/>
      </a:accent6>
      <a:hlink>
        <a:srgbClr val="3391FB"/>
      </a:hlink>
      <a:folHlink>
        <a:srgbClr val="023A79"/>
      </a:folHlink>
    </a:clrScheme>
    <a:fontScheme name="Другая 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square">
        <a:spAutoFit/>
      </a:bodyPr>
      <a:lstStyle>
        <a:defPPr eaLnBrk="1" hangingPunct="1">
          <a:spcBef>
            <a:spcPct val="0"/>
          </a:spcBef>
          <a:buClr>
            <a:schemeClr val="bg2"/>
          </a:buClr>
          <a:buSzTx/>
          <a:defRPr sz="1500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>
    <a:extraClrScheme>
      <a:clrScheme name="Theme-Color">
        <a:dk1>
          <a:srgbClr val="008C46"/>
        </a:dk1>
        <a:lt1>
          <a:srgbClr val="4A9EF0"/>
        </a:lt1>
        <a:dk2>
          <a:srgbClr val="FFFFFF"/>
        </a:dk2>
        <a:lt2>
          <a:srgbClr val="000000"/>
        </a:lt2>
        <a:accent1>
          <a:srgbClr val="FF0000"/>
        </a:accent1>
        <a:accent2>
          <a:srgbClr val="FFC000"/>
        </a:accent2>
        <a:accent3>
          <a:srgbClr val="006934"/>
        </a:accent3>
        <a:accent4>
          <a:srgbClr val="C00000"/>
        </a:accent4>
        <a:accent5>
          <a:srgbClr val="FFFF11"/>
        </a:accent5>
        <a:accent6>
          <a:srgbClr val="3EC65E"/>
        </a:accent6>
        <a:hlink>
          <a:srgbClr val="3391FB"/>
        </a:hlink>
        <a:folHlink>
          <a:srgbClr val="023A79"/>
        </a:folHlink>
      </a:clrScheme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Theme-01">
      <a:dk1>
        <a:srgbClr val="034EA2"/>
      </a:dk1>
      <a:lt1>
        <a:srgbClr val="FFFFFF"/>
      </a:lt1>
      <a:dk2>
        <a:srgbClr val="000000"/>
      </a:dk2>
      <a:lt2>
        <a:srgbClr val="FFFFFF"/>
      </a:lt2>
      <a:accent1>
        <a:srgbClr val="2C327B"/>
      </a:accent1>
      <a:accent2>
        <a:srgbClr val="7178CD"/>
      </a:accent2>
      <a:accent3>
        <a:srgbClr val="006934"/>
      </a:accent3>
      <a:accent4>
        <a:srgbClr val="B5FFD9"/>
      </a:accent4>
      <a:accent5>
        <a:srgbClr val="DD1820"/>
      </a:accent5>
      <a:accent6>
        <a:srgbClr val="F39195"/>
      </a:accent6>
      <a:hlink>
        <a:srgbClr val="3391FB"/>
      </a:hlink>
      <a:folHlink>
        <a:srgbClr val="023A7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775</TotalTime>
  <Words>422</Words>
  <Application>Microsoft Office PowerPoint</Application>
  <PresentationFormat>Экран (16:10)</PresentationFormat>
  <Paragraphs>94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Calibri</vt:lpstr>
      <vt:lpstr>Arial</vt:lpstr>
      <vt:lpstr>Open Sans</vt:lpstr>
      <vt:lpstr>Verdana</vt:lpstr>
      <vt:lpstr>Theme-Color</vt:lpstr>
      <vt:lpstr>TOPIC  Arial Bold 35 PT</vt:lpstr>
      <vt:lpstr>TITLE</vt:lpstr>
      <vt:lpstr>DISCLOSURE STATEMENT OF FINANCIAL INTEREST</vt:lpstr>
      <vt:lpstr>DISCLOSURE STATEMENT OF FINANCIAL INTEREST</vt:lpstr>
      <vt:lpstr>TEXT SLIDE – TITLES</vt:lpstr>
      <vt:lpstr>COLOR PALETTE</vt:lpstr>
      <vt:lpstr>CHARTS SLIDE</vt:lpstr>
      <vt:lpstr>TABLE SLIDE</vt:lpstr>
      <vt:lpstr>SAMPLE ORG CHART</vt:lpstr>
      <vt:lpstr>SAMPLE LINE CHART</vt:lpstr>
      <vt:lpstr>PHOTOS &amp; BULLETED TEXT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 Пономарёв</dc:creator>
  <cp:lastModifiedBy>Денис Пономарёв</cp:lastModifiedBy>
  <cp:revision>134</cp:revision>
  <dcterms:created xsi:type="dcterms:W3CDTF">2018-04-02T14:44:39Z</dcterms:created>
  <dcterms:modified xsi:type="dcterms:W3CDTF">2022-05-25T06:53:44Z</dcterms:modified>
</cp:coreProperties>
</file>