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7" r:id="rId2"/>
    <p:sldId id="433" r:id="rId3"/>
    <p:sldId id="434" r:id="rId4"/>
    <p:sldId id="435" r:id="rId5"/>
    <p:sldId id="437" r:id="rId6"/>
    <p:sldId id="450" r:id="rId7"/>
    <p:sldId id="448" r:id="rId8"/>
    <p:sldId id="441" r:id="rId9"/>
    <p:sldId id="442" r:id="rId10"/>
    <p:sldId id="443" r:id="rId11"/>
    <p:sldId id="449" r:id="rId12"/>
    <p:sldId id="445" r:id="rId13"/>
    <p:sldId id="446" r:id="rId14"/>
    <p:sldId id="447" r:id="rId15"/>
  </p:sldIdLst>
  <p:sldSz cx="9144000" cy="6858000" type="screen4x3"/>
  <p:notesSz cx="7086600" cy="93726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153E"/>
    <a:srgbClr val="486478"/>
    <a:srgbClr val="EA640A"/>
    <a:srgbClr val="EE952F"/>
    <a:srgbClr val="0B366E"/>
    <a:srgbClr val="00E8EE"/>
    <a:srgbClr val="C0FD39"/>
    <a:srgbClr val="37BCFF"/>
    <a:srgbClr val="0B4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2" autoAdjust="0"/>
  </p:normalViewPr>
  <p:slideViewPr>
    <p:cSldViewPr snapToGrid="0">
      <p:cViewPr>
        <p:scale>
          <a:sx n="72" d="100"/>
          <a:sy n="72" d="100"/>
        </p:scale>
        <p:origin x="-1109" y="197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40" y="60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240</c:v>
                </c:pt>
                <c:pt idx="1">
                  <c:v>280</c:v>
                </c:pt>
                <c:pt idx="2">
                  <c:v>340</c:v>
                </c:pt>
                <c:pt idx="3">
                  <c:v>460</c:v>
                </c:pt>
                <c:pt idx="4">
                  <c:v>400</c:v>
                </c:pt>
                <c:pt idx="5">
                  <c:v>420</c:v>
                </c:pt>
                <c:pt idx="6">
                  <c:v>450</c:v>
                </c:pt>
                <c:pt idx="7">
                  <c:v>640</c:v>
                </c:pt>
                <c:pt idx="8">
                  <c:v>600</c:v>
                </c:pt>
                <c:pt idx="9">
                  <c:v>610</c:v>
                </c:pt>
                <c:pt idx="10">
                  <c:v>614</c:v>
                </c:pt>
                <c:pt idx="11">
                  <c:v>620</c:v>
                </c:pt>
                <c:pt idx="12">
                  <c:v>640</c:v>
                </c:pt>
                <c:pt idx="13">
                  <c:v>935</c:v>
                </c:pt>
                <c:pt idx="14">
                  <c:v>1082</c:v>
                </c:pt>
                <c:pt idx="15">
                  <c:v>1121</c:v>
                </c:pt>
                <c:pt idx="16">
                  <c:v>1302</c:v>
                </c:pt>
                <c:pt idx="17">
                  <c:v>1418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4-4F01-8195-597A90A38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38055936"/>
        <c:axId val="38057472"/>
      </c:barChart>
      <c:catAx>
        <c:axId val="380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057472"/>
        <c:crosses val="autoZero"/>
        <c:auto val="1"/>
        <c:lblAlgn val="ctr"/>
        <c:lblOffset val="100"/>
        <c:noMultiLvlLbl val="0"/>
      </c:catAx>
      <c:valAx>
        <c:axId val="38057472"/>
        <c:scaling>
          <c:orientation val="minMax"/>
          <c:max val="15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8055936"/>
        <c:crosses val="autoZero"/>
        <c:crossBetween val="between"/>
        <c:majorUnit val="2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Российские координаторы / Russian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44</c:v>
                </c:pt>
                <c:pt idx="9">
                  <c:v>34</c:v>
                </c:pt>
                <c:pt idx="10">
                  <c:v>30</c:v>
                </c:pt>
                <c:pt idx="11">
                  <c:v>37</c:v>
                </c:pt>
                <c:pt idx="12">
                  <c:v>32</c:v>
                </c:pt>
                <c:pt idx="13">
                  <c:v>51</c:v>
                </c:pt>
                <c:pt idx="14">
                  <c:v>53</c:v>
                </c:pt>
                <c:pt idx="15">
                  <c:v>76</c:v>
                </c:pt>
                <c:pt idx="16">
                  <c:v>95</c:v>
                </c:pt>
                <c:pt idx="17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4-4F01-8195-597A90A383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координаторы / International 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 TCT</c:v>
                </c:pt>
                <c:pt idx="14">
                  <c:v>2013 TCT</c:v>
                </c:pt>
                <c:pt idx="15">
                  <c:v>2014 TCT</c:v>
                </c:pt>
                <c:pt idx="16">
                  <c:v>2015 TCT</c:v>
                </c:pt>
                <c:pt idx="17">
                  <c:v>2016 TCT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15</c:v>
                </c:pt>
                <c:pt idx="1">
                  <c:v>14</c:v>
                </c:pt>
                <c:pt idx="2">
                  <c:v>21</c:v>
                </c:pt>
                <c:pt idx="3">
                  <c:v>33</c:v>
                </c:pt>
                <c:pt idx="4">
                  <c:v>41</c:v>
                </c:pt>
                <c:pt idx="5">
                  <c:v>40</c:v>
                </c:pt>
                <c:pt idx="6">
                  <c:v>42</c:v>
                </c:pt>
                <c:pt idx="7">
                  <c:v>48</c:v>
                </c:pt>
                <c:pt idx="8">
                  <c:v>68</c:v>
                </c:pt>
                <c:pt idx="9">
                  <c:v>64</c:v>
                </c:pt>
                <c:pt idx="10">
                  <c:v>67</c:v>
                </c:pt>
                <c:pt idx="11">
                  <c:v>68</c:v>
                </c:pt>
                <c:pt idx="12">
                  <c:v>51</c:v>
                </c:pt>
                <c:pt idx="13">
                  <c:v>74</c:v>
                </c:pt>
                <c:pt idx="14">
                  <c:v>75</c:v>
                </c:pt>
                <c:pt idx="15">
                  <c:v>46</c:v>
                </c:pt>
                <c:pt idx="16">
                  <c:v>37</c:v>
                </c:pt>
                <c:pt idx="17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77427456"/>
        <c:axId val="77428992"/>
      </c:barChart>
      <c:catAx>
        <c:axId val="7742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7428992"/>
        <c:crosses val="autoZero"/>
        <c:auto val="1"/>
        <c:lblAlgn val="ctr"/>
        <c:lblOffset val="100"/>
        <c:noMultiLvlLbl val="0"/>
      </c:catAx>
      <c:valAx>
        <c:axId val="77428992"/>
        <c:scaling>
          <c:orientation val="minMax"/>
          <c:max val="1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7427456"/>
        <c:crosses val="autoZero"/>
        <c:crossBetween val="between"/>
        <c:majorUnit val="30"/>
      </c:valAx>
    </c:plotArea>
    <c:legend>
      <c:legendPos val="t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8.9348855759768767E-2"/>
          <c:y val="7.5915410644434925E-2"/>
          <c:w val="0.33276610395119427"/>
          <c:h val="0.3572856953019350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B80BB5-BB19-4E0F-B5F7-26263311A7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610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F149-C31A-442F-9E75-E28AAA2525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70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F149-C31A-442F-9E75-E28AAA2525AF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864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63623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78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56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637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1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712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171517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123213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  <a:endParaRPr lang="en-US" alt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>
              <a:lumMod val="2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110000"/>
        <a:buFont typeface="Arial" panose="020B0604020202020204" pitchFamily="34" charset="0"/>
        <a:buChar char="•"/>
        <a:defRPr sz="1800" b="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70000"/>
        <a:buFont typeface="Arial" panose="020B0604020202020204" pitchFamily="34" charset="0"/>
        <a:buChar char="•"/>
        <a:defRPr sz="1600" b="0">
          <a:solidFill>
            <a:schemeClr val="tx1">
              <a:lumMod val="75000"/>
            </a:schemeClr>
          </a:solidFill>
          <a:latin typeface="+mj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400" b="0">
          <a:solidFill>
            <a:schemeClr val="tx1">
              <a:lumMod val="75000"/>
            </a:schemeClr>
          </a:solidFill>
          <a:latin typeface="+mj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6876" y="1655426"/>
            <a:ext cx="7589837" cy="615553"/>
          </a:xfrm>
        </p:spPr>
        <p:txBody>
          <a:bodyPr/>
          <a:lstStyle/>
          <a:p>
            <a:r>
              <a:rPr lang="en-US" dirty="0" smtClean="0"/>
              <a:t>TCT </a:t>
            </a:r>
            <a:r>
              <a:rPr lang="en-US" dirty="0"/>
              <a:t>RUSSIA </a:t>
            </a:r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432" y="2795308"/>
            <a:ext cx="8822724" cy="2314209"/>
          </a:xfrm>
        </p:spPr>
        <p:txBody>
          <a:bodyPr/>
          <a:lstStyle/>
          <a:p>
            <a:r>
              <a:rPr lang="en-US" dirty="0"/>
              <a:t>XVIII </a:t>
            </a:r>
            <a:r>
              <a:rPr lang="ru-RU" dirty="0"/>
              <a:t>МОСКОВСКИЙ МЕЖДУНАРОДНЫЙ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КУРС ПО </a:t>
            </a:r>
            <a:r>
              <a:rPr lang="ru-RU" dirty="0"/>
              <a:t>РЕНТГЕНЭНДОВАСКУЛЯРНОЙ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ДИАГНОСТИКЕ </a:t>
            </a:r>
            <a:r>
              <a:rPr lang="ru-RU" dirty="0"/>
              <a:t>И ЛЕЧЕНИЮ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XVIII MOSCOW'S INTERNATIONAL COURSE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ON </a:t>
            </a:r>
            <a:r>
              <a:rPr lang="en-US" dirty="0"/>
              <a:t>ENDOVASCULAR THERAPIES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14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78" y="155575"/>
            <a:ext cx="7559245" cy="755650"/>
          </a:xfrm>
        </p:spPr>
        <p:txBody>
          <a:bodyPr/>
          <a:lstStyle/>
          <a:p>
            <a:r>
              <a:rPr lang="ru-RU" dirty="0"/>
              <a:t>ТИТУЛЬНЫЕ ПРОГРАММНЫЕ СПОНСОРЫ /</a:t>
            </a:r>
            <a:br>
              <a:rPr lang="ru-RU" dirty="0"/>
            </a:br>
            <a:r>
              <a:rPr lang="ru-RU" dirty="0"/>
              <a:t>TITLE </a:t>
            </a:r>
            <a:r>
              <a:rPr lang="ru-RU" dirty="0" smtClean="0"/>
              <a:t>SPONSORS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45924" y="2921429"/>
            <a:ext cx="755924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PlumbCondensed" pitchFamily="50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i="0" kern="0" baseline="0" dirty="0"/>
              <a:t>СПОНСОРЫ / </a:t>
            </a:r>
            <a:r>
              <a:rPr lang="en-US" i="0" kern="0" baseline="0" dirty="0"/>
              <a:t>SPONSORS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7" y="1433384"/>
            <a:ext cx="8305038" cy="1176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923" y="3816012"/>
            <a:ext cx="3915246" cy="11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14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78" y="155575"/>
            <a:ext cx="7559245" cy="755650"/>
          </a:xfrm>
        </p:spPr>
        <p:txBody>
          <a:bodyPr/>
          <a:lstStyle/>
          <a:p>
            <a:r>
              <a:rPr lang="ru-RU" dirty="0"/>
              <a:t>УЧАСТНИКИ ВЫСТАВКИ / </a:t>
            </a:r>
            <a:r>
              <a:rPr lang="en-US" dirty="0"/>
              <a:t>EXIBITORS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02" y="1106008"/>
            <a:ext cx="7958996" cy="432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wrap="square" tIns="182880" bIns="182880"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12960"/>
              </p:ext>
            </p:extLst>
          </p:nvPr>
        </p:nvGraphicFramePr>
        <p:xfrm>
          <a:off x="792378" y="1249718"/>
          <a:ext cx="7604038" cy="4032000"/>
        </p:xfrm>
        <a:graphic>
          <a:graphicData uri="http://schemas.openxmlformats.org/drawingml/2006/table">
            <a:tbl>
              <a:tblPr/>
              <a:tblGrid>
                <a:gridCol w="4755806"/>
                <a:gridCol w="2848232"/>
              </a:tblGrid>
              <a:tr h="403200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Эбботт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Лэбораториз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Медтроник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GE Healthcare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Кардиомедикс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Подразделение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Cordis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«Джонсон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&amp;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Джонсон»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Plumb" charset="0"/>
                          <a:ea typeface="ヒラギノ角ゴ Pro W3" pitchFamily="-111" charset="-128"/>
                          <a:cs typeface="+mn-cs"/>
                        </a:rPr>
                        <a:t>Boston Scientific Corp.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Plumb" charset="0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Стентекс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Европейский проект «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Stent for Life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 в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Фонд исследований сердечно-сосудистых заболеваний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Мэрил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Лайфсаенсес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«Сименс», структурное подразделение «Здравоохранение»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ЕгаМедика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Раймед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ТГ ПВТ»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Ангиолайн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Инвамед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Наномед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Группа компаний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Даксмед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Plumb" charset="0"/>
                          <a:ea typeface="ヒラギノ角ゴ Pro W3" pitchFamily="-111" charset="-128"/>
                          <a:cs typeface="+mn-cs"/>
                        </a:rPr>
                        <a:t>Balton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Plumb" charset="0"/>
                          <a:ea typeface="ヒラギノ角ゴ Pro W3" pitchFamily="-111" charset="-128"/>
                          <a:cs typeface="+mn-cs"/>
                        </a:rPr>
                        <a:t> Sp. z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Plumb" charset="0"/>
                          <a:ea typeface="ヒラギノ角ゴ Pro W3" pitchFamily="-111" charset="-128"/>
                          <a:cs typeface="+mn-cs"/>
                        </a:rPr>
                        <a:t>o.o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Plumb" charset="0"/>
                          <a:ea typeface="ヒラギノ角ゴ Pro W3" pitchFamily="-111" charset="-128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Abbott Laboratories LLC</a:t>
                      </a: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Medtronic LLC</a:t>
                      </a: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Plumb" charset="0"/>
                          <a:ea typeface="ヒラギノ角ゴ Pro W3" pitchFamily="-111" charset="-128"/>
                          <a:cs typeface="+mn-cs"/>
                        </a:rPr>
                        <a:t>GE Healthcare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Plumb" charset="0"/>
                        <a:ea typeface="ヒラギノ角ゴ Pro W3" pitchFamily="-111" charset="-128"/>
                        <a:cs typeface="+mn-cs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CARDIOMEDICS Ltd.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Cordis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, Johnson &amp; Johnson LLC</a:t>
                      </a: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Boston Scientific Corp.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Stentex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LLC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«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Stent for Life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Russia</a:t>
                      </a: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Cardiovascular Research Foundation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Meril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Life Sciences Pvt. Ltd.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Siemens Healthcare</a:t>
                      </a: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Egamedica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LTD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Raymed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Trading Group PVT</a:t>
                      </a: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Angioline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Invamed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NanoMed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Ltd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+mj-lt"/>
                        <a:ea typeface="ヒラギノ角ゴ Pro W3" pitchFamily="-111" charset="-128"/>
                      </a:endParaRP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Daksmed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Group of Companies</a:t>
                      </a:r>
                    </a:p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Balton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Sp. z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o.o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304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78" y="155575"/>
            <a:ext cx="7559245" cy="755650"/>
          </a:xfrm>
        </p:spPr>
        <p:txBody>
          <a:bodyPr/>
          <a:lstStyle/>
          <a:p>
            <a:r>
              <a:rPr lang="ru-RU" dirty="0"/>
              <a:t>ОРГКОМИТЕТ / </a:t>
            </a:r>
            <a:r>
              <a:rPr lang="en-US" dirty="0"/>
              <a:t>ORGANIZING COMMITTEE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913" y="1139825"/>
            <a:ext cx="3778250" cy="396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tIns="182880" bIns="182880">
            <a:sp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61411"/>
              </p:ext>
            </p:extLst>
          </p:nvPr>
        </p:nvGraphicFramePr>
        <p:xfrm>
          <a:off x="831378" y="1717385"/>
          <a:ext cx="3509319" cy="2804879"/>
        </p:xfrm>
        <a:graphic>
          <a:graphicData uri="http://schemas.openxmlformats.org/drawingml/2006/table">
            <a:tbl>
              <a:tblPr/>
              <a:tblGrid>
                <a:gridCol w="1717589"/>
                <a:gridCol w="1791730"/>
              </a:tblGrid>
              <a:tr h="280487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Абросимов А. 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Абугов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С.А.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Григорьев В.С.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Григорьян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А.М.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Дадабаев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Г.М.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Кавтеладзе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З.А.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Карапетян Н.Г.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Кретов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 Е.И.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Никаноров 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>
                          <a:solidFill>
                            <a:schemeClr val="tx1"/>
                          </a:solidFill>
                          <a:latin typeface="Plumb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Plumb" charset="0"/>
                        </a:defRPr>
                      </a:lvl2pPr>
                      <a:lvl3pPr marL="1143000" indent="-228600">
                        <a:spcBef>
                          <a:spcPct val="30000"/>
                        </a:spcBef>
                        <a:defRPr sz="2000">
                          <a:solidFill>
                            <a:schemeClr val="tx1"/>
                          </a:solidFill>
                          <a:latin typeface="Plumb" charset="0"/>
                        </a:defRPr>
                      </a:lvl3pPr>
                      <a:lvl4pPr marL="16002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4pPr>
                      <a:lvl5pPr marL="2057400" indent="-228600">
                        <a:spcBef>
                          <a:spcPct val="30000"/>
                        </a:spcBef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Plumb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Петросян К.В.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Протопопов А.В.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Стаферов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 А.В.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Федорченко А.Н.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Юшкевич Т.И.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  <a:cs typeface="+mn-cs"/>
                        </a:rPr>
                        <a:t>Филатова Н.К.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3636"/>
                          </a:solidFill>
                          <a:effectLst/>
                          <a:latin typeface="+mj-lt"/>
                          <a:ea typeface="ヒラギノ角ゴ Pro W3" pitchFamily="-111" charset="-128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9950" y="1139825"/>
            <a:ext cx="3943350" cy="15850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+mj-lt"/>
              </a:rPr>
              <a:t>Секретариат Правления Общества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Быкова Татьяна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i="0" u="sng" baseline="0" dirty="0">
                <a:solidFill>
                  <a:srgbClr val="363636"/>
                </a:solidFill>
                <a:latin typeface="+mj-lt"/>
              </a:rPr>
              <a:t>Селиванова Елена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Устинов Николай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9950" y="2945389"/>
            <a:ext cx="3943350" cy="215443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+mj-lt"/>
              </a:rPr>
              <a:t>Секретариат Конгресса</a:t>
            </a:r>
            <a:br>
              <a:rPr lang="ru-RU" sz="1600" i="0" baseline="0" dirty="0">
                <a:solidFill>
                  <a:srgbClr val="363636"/>
                </a:solidFill>
                <a:latin typeface="+mj-lt"/>
              </a:rPr>
            </a:br>
            <a:r>
              <a:rPr lang="ru-RU" sz="1600" i="0" baseline="0" dirty="0">
                <a:solidFill>
                  <a:srgbClr val="363636"/>
                </a:solidFill>
                <a:latin typeface="+mj-lt"/>
              </a:rPr>
              <a:t>ООО «</a:t>
            </a:r>
            <a:r>
              <a:rPr lang="ru-RU" sz="1600" i="0" baseline="0" smtClean="0">
                <a:solidFill>
                  <a:srgbClr val="363636"/>
                </a:solidFill>
                <a:latin typeface="+mj-lt"/>
              </a:rPr>
              <a:t>Артизан-груп»</a:t>
            </a:r>
            <a:endParaRPr lang="ru-RU" sz="1600" i="0" baseline="0" dirty="0">
              <a:solidFill>
                <a:srgbClr val="363636"/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Беляева</a:t>
            </a:r>
            <a:r>
              <a:rPr lang="en-US" sz="1600" b="0" i="0" baseline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Ирина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Кирсанова</a:t>
            </a:r>
            <a:r>
              <a:rPr lang="en-US" sz="1600" b="0" i="0" baseline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Дарья</a:t>
            </a:r>
            <a:endParaRPr lang="en-US" sz="1600" b="0" i="0" baseline="0" dirty="0">
              <a:solidFill>
                <a:srgbClr val="363636"/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Осичкина Оксана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+mj-lt"/>
              </a:rPr>
              <a:t>Яковлева Мария</a:t>
            </a:r>
          </a:p>
        </p:txBody>
      </p:sp>
    </p:spTree>
    <p:extLst>
      <p:ext uri="{BB962C8B-B14F-4D97-AF65-F5344CB8AC3E}">
        <p14:creationId xmlns:p14="http://schemas.microsoft.com/office/powerpoint/2010/main" val="12971583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78" y="155575"/>
            <a:ext cx="7559245" cy="755650"/>
          </a:xfrm>
        </p:spPr>
        <p:txBody>
          <a:bodyPr/>
          <a:lstStyle/>
          <a:p>
            <a:r>
              <a:rPr lang="ru-RU" dirty="0"/>
              <a:t>БЛАГОДАРНОСТЬ / </a:t>
            </a:r>
            <a:r>
              <a:rPr lang="en-US" dirty="0"/>
              <a:t>GRATITUDE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681038"/>
            <a:ext cx="64103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89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3"/>
          <a:stretch/>
        </p:blipFill>
        <p:spPr bwMode="auto">
          <a:xfrm>
            <a:off x="-2" y="0"/>
            <a:ext cx="9144001" cy="68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660" y="4419231"/>
            <a:ext cx="7559245" cy="22982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FF"/>
                </a:solidFill>
              </a:rPr>
              <a:t>WELCOME TO </a:t>
            </a:r>
            <a:r>
              <a:rPr lang="en-US" sz="3600" dirty="0" smtClean="0">
                <a:solidFill>
                  <a:srgbClr val="FFFFFF"/>
                </a:solidFill>
              </a:rPr>
              <a:t>THE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TCT </a:t>
            </a:r>
            <a:r>
              <a:rPr lang="en-US" sz="3600" dirty="0">
                <a:solidFill>
                  <a:srgbClr val="FFFFFF"/>
                </a:solidFill>
              </a:rPr>
              <a:t>RUSSIA </a:t>
            </a:r>
            <a:r>
              <a:rPr lang="en-US" sz="3600" dirty="0" smtClean="0">
                <a:solidFill>
                  <a:srgbClr val="FFFFFF"/>
                </a:solidFill>
              </a:rPr>
              <a:t>2017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June 8-10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64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УЧАСТНИКИ / </a:t>
            </a:r>
            <a:r>
              <a:rPr lang="en-US" altLang="ru-RU" dirty="0"/>
              <a:t>PARTICIPANTS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746" y="878268"/>
            <a:ext cx="8203470" cy="509114"/>
          </a:xfrm>
        </p:spPr>
        <p:txBody>
          <a:bodyPr anchor="t" anchorCtr="0">
            <a:noAutofit/>
          </a:bodyPr>
          <a:lstStyle/>
          <a:p>
            <a:r>
              <a:rPr lang="ru-RU" altLang="ru-RU" dirty="0">
                <a:solidFill>
                  <a:srgbClr val="363636"/>
                </a:solidFill>
              </a:rPr>
              <a:t>Количество участников</a:t>
            </a:r>
            <a:r>
              <a:rPr lang="en-US" altLang="ru-RU" dirty="0">
                <a:solidFill>
                  <a:srgbClr val="363636"/>
                </a:solidFill>
              </a:rPr>
              <a:t> </a:t>
            </a:r>
            <a:r>
              <a:rPr lang="ru-RU" altLang="ru-RU" dirty="0">
                <a:solidFill>
                  <a:srgbClr val="363636"/>
                </a:solidFill>
              </a:rPr>
              <a:t>/</a:t>
            </a:r>
            <a:r>
              <a:rPr lang="en-US" altLang="ru-RU" dirty="0">
                <a:solidFill>
                  <a:srgbClr val="363636"/>
                </a:solidFill>
              </a:rPr>
              <a:t> Number of </a:t>
            </a:r>
            <a:r>
              <a:rPr lang="en-US" altLang="ru-RU" dirty="0" smtClean="0">
                <a:solidFill>
                  <a:srgbClr val="363636"/>
                </a:solidFill>
              </a:rPr>
              <a:t>participants  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1418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1746" y="1486677"/>
            <a:ext cx="7772400" cy="4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35000"/>
              </a:spcBef>
              <a:buClr>
                <a:srgbClr val="363636"/>
              </a:buClr>
            </a:pPr>
            <a:r>
              <a:rPr lang="ru-RU" altLang="ru-RU" i="0" baseline="0" dirty="0">
                <a:solidFill>
                  <a:srgbClr val="363636"/>
                </a:solidFill>
              </a:rPr>
              <a:t>Количество стран</a:t>
            </a:r>
            <a:r>
              <a:rPr lang="en-US" altLang="ru-RU" i="0" baseline="0" dirty="0">
                <a:solidFill>
                  <a:srgbClr val="363636"/>
                </a:solidFill>
              </a:rPr>
              <a:t> </a:t>
            </a:r>
            <a:r>
              <a:rPr lang="ru-RU" altLang="ru-RU" i="0" baseline="0" dirty="0">
                <a:solidFill>
                  <a:srgbClr val="363636"/>
                </a:solidFill>
              </a:rPr>
              <a:t>/</a:t>
            </a:r>
            <a:r>
              <a:rPr lang="en-US" altLang="ru-RU" i="0" baseline="0" dirty="0">
                <a:solidFill>
                  <a:srgbClr val="363636"/>
                </a:solidFill>
              </a:rPr>
              <a:t> Number of </a:t>
            </a:r>
            <a:r>
              <a:rPr lang="en-US" altLang="ru-RU" i="0" baseline="0" dirty="0" smtClean="0">
                <a:solidFill>
                  <a:srgbClr val="363636"/>
                </a:solidFill>
              </a:rPr>
              <a:t>countries  </a:t>
            </a:r>
            <a:r>
              <a:rPr lang="ru-RU" altLang="ru-RU" sz="2800" b="1" i="0" baseline="0" dirty="0" smtClean="0">
                <a:solidFill>
                  <a:schemeClr val="accent5">
                    <a:lumMod val="75000"/>
                  </a:schemeClr>
                </a:solidFill>
              </a:rPr>
              <a:t>36</a:t>
            </a:r>
            <a:endParaRPr lang="ru-RU" altLang="ru-RU" sz="2800" b="1" i="0" baseline="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i="0" kern="0" baseline="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81746" y="2145172"/>
            <a:ext cx="7772400" cy="47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35000"/>
              </a:spcBef>
              <a:buClr>
                <a:srgbClr val="363636"/>
              </a:buClr>
            </a:pPr>
            <a:r>
              <a:rPr lang="ru-RU" altLang="ru-RU" i="0" baseline="0" dirty="0">
                <a:solidFill>
                  <a:srgbClr val="363636"/>
                </a:solidFill>
              </a:rPr>
              <a:t>География участников / </a:t>
            </a:r>
            <a:r>
              <a:rPr lang="en-US" altLang="ru-RU" i="0" baseline="0" dirty="0">
                <a:solidFill>
                  <a:srgbClr val="363636"/>
                </a:solidFill>
              </a:rPr>
              <a:t>Geography of participants</a:t>
            </a:r>
            <a:endParaRPr lang="ru-RU" altLang="ru-RU" i="0" baseline="0" dirty="0">
              <a:solidFill>
                <a:srgbClr val="363636"/>
              </a:solidFill>
            </a:endParaRPr>
          </a:p>
          <a:p>
            <a:endParaRPr lang="ru-RU" i="0" kern="0" baseline="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898550" y="2723463"/>
            <a:ext cx="1980574" cy="293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Bangladesh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Belgium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75000"/>
                  </a:schemeClr>
                </a:solidFill>
              </a:rPr>
              <a:t>Bra</a:t>
            </a: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z</a:t>
            </a:r>
            <a:r>
              <a:rPr lang="en-US" sz="1600" i="0" kern="0" baseline="0" dirty="0" smtClean="0">
                <a:solidFill>
                  <a:schemeClr val="tx1">
                    <a:lumMod val="75000"/>
                  </a:schemeClr>
                </a:solidFill>
              </a:rPr>
              <a:t>il</a:t>
            </a:r>
            <a:endParaRPr lang="en-US" sz="1600" i="0" kern="0" baseline="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Croatia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Czech Republic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Ecuador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France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Germany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 smtClean="0">
                <a:solidFill>
                  <a:schemeClr val="tx1">
                    <a:lumMod val="75000"/>
                  </a:schemeClr>
                </a:solidFill>
              </a:rPr>
              <a:t>Greece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sz="1600" i="0" kern="0" baseline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812043" y="2723463"/>
            <a:ext cx="2309929" cy="293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India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Israel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Italy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Japan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Korea (Republic of)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Latvia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Lebanon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Macedonia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Netherlands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sz="1600" i="0" kern="0" baseline="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sz="1600" i="0" kern="0" baseline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5054891" y="2726126"/>
            <a:ext cx="1980574" cy="293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Poland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Qatar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Saudi Arabia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Slovenia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Switzerland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United </a:t>
            </a:r>
            <a:r>
              <a:rPr lang="en-US" sz="1600" i="0" kern="0" baseline="0" dirty="0" smtClean="0">
                <a:solidFill>
                  <a:schemeClr val="tx1">
                    <a:lumMod val="75000"/>
                  </a:schemeClr>
                </a:solidFill>
              </a:rPr>
              <a:t>Kingdom</a:t>
            </a:r>
            <a:endParaRPr lang="en-US" sz="1600" i="0" kern="0" baseline="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USA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1600" i="0" kern="0" baseline="0" dirty="0">
                <a:solidFill>
                  <a:schemeClr val="tx1">
                    <a:lumMod val="75000"/>
                  </a:schemeClr>
                </a:solidFill>
              </a:rPr>
              <a:t>Viet Nam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 smtClean="0">
                <a:solidFill>
                  <a:schemeClr val="tx1">
                    <a:lumMod val="75000"/>
                  </a:schemeClr>
                </a:solidFill>
              </a:rPr>
              <a:t>Армения</a:t>
            </a:r>
            <a:endParaRPr lang="en-US" sz="1600" i="0" kern="0" baseline="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sz="1600" i="0" kern="0" baseline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6968384" y="2723463"/>
            <a:ext cx="1980574" cy="293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Белоруссия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Грузия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Казахстан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Киргизия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Молдавия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Россия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Таджикистан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>
                <a:solidFill>
                  <a:schemeClr val="tx1">
                    <a:lumMod val="75000"/>
                  </a:schemeClr>
                </a:solidFill>
              </a:rPr>
              <a:t>Туркмения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1600" i="0" kern="0" baseline="0" dirty="0" smtClean="0">
                <a:solidFill>
                  <a:schemeClr val="tx1">
                    <a:lumMod val="75000"/>
                  </a:schemeClr>
                </a:solidFill>
              </a:rPr>
              <a:t>Узбекистан</a:t>
            </a:r>
            <a:endParaRPr lang="en-US" sz="1600" i="0" kern="0" baseline="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sz="1600" i="0" kern="0" baseline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11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TCT RUSSIA 2016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144" y="1254511"/>
            <a:ext cx="6697362" cy="173938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ru-RU" dirty="0"/>
              <a:t>Количество докладов / </a:t>
            </a:r>
            <a:r>
              <a:rPr lang="ru-RU" dirty="0" err="1"/>
              <a:t>Number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lectures</a:t>
            </a:r>
            <a:r>
              <a:rPr lang="ru-RU" dirty="0"/>
              <a:t>: </a:t>
            </a:r>
            <a:r>
              <a:rPr lang="ru-RU" sz="2800" b="1" dirty="0" smtClean="0">
                <a:solidFill>
                  <a:srgbClr val="0C5DFF">
                    <a:lumMod val="75000"/>
                  </a:srgbClr>
                </a:solidFill>
                <a:ea typeface="ヒラギノ角ゴ Pro W3" pitchFamily="-111" charset="-128"/>
              </a:rPr>
              <a:t>204</a:t>
            </a:r>
            <a:endParaRPr lang="en-US" sz="2800" b="1" dirty="0">
              <a:solidFill>
                <a:srgbClr val="0C5DFF">
                  <a:lumMod val="75000"/>
                </a:srgbClr>
              </a:solidFill>
              <a:ea typeface="ヒラギノ角ゴ Pro W3" pitchFamily="-111" charset="-128"/>
            </a:endParaRPr>
          </a:p>
          <a:p>
            <a:pPr>
              <a:spcBef>
                <a:spcPts val="800"/>
              </a:spcBef>
            </a:pPr>
            <a:r>
              <a:rPr lang="ru-RU" dirty="0" smtClean="0"/>
              <a:t>Проведено симпозиумов / </a:t>
            </a:r>
            <a:r>
              <a:rPr lang="ru-RU" dirty="0" err="1" smtClean="0"/>
              <a:t>Number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symposia</a:t>
            </a:r>
            <a:r>
              <a:rPr lang="ru-RU" dirty="0" smtClean="0"/>
              <a:t>: </a:t>
            </a:r>
            <a:r>
              <a:rPr lang="ru-RU" sz="2800" b="1" dirty="0" smtClean="0">
                <a:solidFill>
                  <a:srgbClr val="0C5DFF">
                    <a:lumMod val="75000"/>
                  </a:srgbClr>
                </a:solidFill>
                <a:ea typeface="ヒラギノ角ゴ Pro W3" pitchFamily="-111" charset="-128"/>
              </a:rPr>
              <a:t>1</a:t>
            </a:r>
            <a:r>
              <a:rPr lang="en-US" sz="2800" b="1" dirty="0" smtClean="0">
                <a:solidFill>
                  <a:srgbClr val="0C5DFF">
                    <a:lumMod val="75000"/>
                  </a:srgbClr>
                </a:solidFill>
                <a:ea typeface="ヒラギノ角ゴ Pro W3" pitchFamily="-111" charset="-128"/>
              </a:rPr>
              <a:t>0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800"/>
              </a:spcBef>
            </a:pPr>
            <a:r>
              <a:rPr lang="en-US" dirty="0" err="1" smtClean="0"/>
              <a:t>Количество</a:t>
            </a:r>
            <a:r>
              <a:rPr lang="en-US" dirty="0" smtClean="0"/>
              <a:t> </a:t>
            </a:r>
            <a:r>
              <a:rPr lang="en-US" dirty="0" err="1"/>
              <a:t>операций</a:t>
            </a:r>
            <a:r>
              <a:rPr lang="en-US" dirty="0"/>
              <a:t> / Number of live cases: </a:t>
            </a:r>
            <a:r>
              <a:rPr lang="en-US" sz="2800" b="1" dirty="0" smtClean="0">
                <a:solidFill>
                  <a:srgbClr val="0C5DFF">
                    <a:lumMod val="75000"/>
                  </a:srgbClr>
                </a:solidFill>
                <a:ea typeface="ヒラギノ角ゴ Pro W3" pitchFamily="-111" charset="-128"/>
              </a:rPr>
              <a:t>1</a:t>
            </a:r>
            <a:r>
              <a:rPr lang="ru-RU" sz="2800" b="1" dirty="0" smtClean="0">
                <a:solidFill>
                  <a:srgbClr val="0C5DFF">
                    <a:lumMod val="75000"/>
                  </a:srgbClr>
                </a:solidFill>
                <a:ea typeface="ヒラギノ角ゴ Pro W3" pitchFamily="-111" charset="-128"/>
              </a:rPr>
              <a:t>0</a:t>
            </a:r>
            <a:endParaRPr lang="en-US" sz="2800" b="1" dirty="0">
              <a:solidFill>
                <a:srgbClr val="0C5DFF">
                  <a:lumMod val="75000"/>
                </a:srgbClr>
              </a:solidFill>
              <a:ea typeface="ヒラギノ角ゴ Pro W3" pitchFamily="-111" charset="-128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4213" y="3337182"/>
            <a:ext cx="7772400" cy="173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ru-RU" sz="2400" b="1" i="0" kern="0" baseline="0" dirty="0"/>
              <a:t>В рамках ТСТ </a:t>
            </a:r>
            <a:r>
              <a:rPr lang="en-US" sz="2400" b="1" i="0" kern="0" baseline="0" dirty="0"/>
              <a:t>Russia </a:t>
            </a:r>
            <a:r>
              <a:rPr lang="ru-RU" sz="2400" b="1" i="0" kern="0" baseline="0" dirty="0"/>
              <a:t>проведена трехдневная сестринская конференция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400" b="1" i="0" kern="0" baseline="0" dirty="0" smtClean="0"/>
              <a:t>As </a:t>
            </a:r>
            <a:r>
              <a:rPr lang="en-US" sz="2400" b="1" i="0" kern="0" baseline="0" dirty="0"/>
              <a:t>part of TCT Russia held 3-days nurse course</a:t>
            </a:r>
          </a:p>
        </p:txBody>
      </p:sp>
    </p:spTree>
    <p:extLst>
      <p:ext uri="{BB962C8B-B14F-4D97-AF65-F5344CB8AC3E}">
        <p14:creationId xmlns:p14="http://schemas.microsoft.com/office/powerpoint/2010/main" val="3411403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УЧАСТНИКОВ МОСКОВСКОГО МЕЖДУНАРОДНОГО КУРСА </a:t>
            </a:r>
            <a:br>
              <a:rPr lang="ru-RU" dirty="0"/>
            </a:br>
            <a:r>
              <a:rPr lang="ru-RU" dirty="0"/>
              <a:t>1999 - </a:t>
            </a:r>
            <a:r>
              <a:rPr lang="ru-RU" dirty="0" smtClean="0"/>
              <a:t>201</a:t>
            </a:r>
            <a:r>
              <a:rPr lang="en-US" dirty="0" smtClean="0"/>
              <a:t>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6866982"/>
              </p:ext>
            </p:extLst>
          </p:nvPr>
        </p:nvGraphicFramePr>
        <p:xfrm>
          <a:off x="392327" y="1223320"/>
          <a:ext cx="8359346" cy="434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7117491" y="5484258"/>
            <a:ext cx="883509" cy="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spc="150" baseline="0" dirty="0" smtClean="0"/>
              <a:t>RUSSIA</a:t>
            </a:r>
            <a:endParaRPr lang="en-US" sz="2400" i="0" kern="0" spc="150" baseline="0" dirty="0"/>
          </a:p>
        </p:txBody>
      </p:sp>
    </p:spTree>
    <p:extLst>
      <p:ext uri="{BB962C8B-B14F-4D97-AF65-F5344CB8AC3E}">
        <p14:creationId xmlns:p14="http://schemas.microsoft.com/office/powerpoint/2010/main" val="1738794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УЧАСТНИКОВ МОСКОВСКОГО МЕЖДУНАРОДНОГО КУРСА </a:t>
            </a:r>
            <a:br>
              <a:rPr lang="ru-RU" dirty="0"/>
            </a:br>
            <a:r>
              <a:rPr lang="ru-RU" dirty="0"/>
              <a:t>1999 - </a:t>
            </a:r>
            <a:r>
              <a:rPr lang="ru-RU" dirty="0" smtClean="0"/>
              <a:t>201</a:t>
            </a:r>
            <a:r>
              <a:rPr lang="en-US" dirty="0" smtClean="0"/>
              <a:t>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79982362"/>
              </p:ext>
            </p:extLst>
          </p:nvPr>
        </p:nvGraphicFramePr>
        <p:xfrm>
          <a:off x="392327" y="1223320"/>
          <a:ext cx="8359346" cy="434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7117491" y="5484258"/>
            <a:ext cx="883509" cy="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spc="150" baseline="0" dirty="0" smtClean="0"/>
              <a:t>RUSSIA</a:t>
            </a:r>
            <a:endParaRPr lang="en-US" sz="2400" i="0" kern="0" spc="150" baseline="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980305" y="4182681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23</a:t>
            </a:r>
            <a:endParaRPr lang="en-US" sz="2400" i="0" kern="0" baseline="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410731" y="4238286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21</a:t>
            </a:r>
            <a:endParaRPr lang="en-US" sz="2400" i="0" kern="0" baseline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837040" y="3914870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34</a:t>
            </a:r>
            <a:endParaRPr lang="en-US" sz="2400" i="0" kern="0" baseline="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263348" y="3700605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44</a:t>
            </a:r>
            <a:endParaRPr lang="en-US" sz="2400" i="0" kern="0" baseline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2697894" y="3097346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69</a:t>
            </a:r>
            <a:endParaRPr lang="en-US" sz="2400" i="0" kern="0" baseline="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3128321" y="3196200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64</a:t>
            </a:r>
            <a:endParaRPr lang="en-US" sz="2400" i="0" kern="0" baseline="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3558748" y="3115879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67</a:t>
            </a:r>
            <a:endParaRPr lang="en-US" sz="2400" i="0" kern="0" baseline="0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379354" y="2063495"/>
            <a:ext cx="334747" cy="2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112</a:t>
            </a:r>
            <a:endParaRPr lang="en-US" sz="2400" i="0" kern="0" baseline="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4822139" y="2413606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98</a:t>
            </a:r>
            <a:endParaRPr lang="en-US" sz="2400" i="0" kern="0" baseline="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5258745" y="2436268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97</a:t>
            </a:r>
            <a:endParaRPr lang="en-US" sz="2400" i="0" kern="0" baseline="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5658284" y="2261221"/>
            <a:ext cx="310031" cy="2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105</a:t>
            </a:r>
            <a:endParaRPr lang="en-US" sz="2400" i="0" kern="0" baseline="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6121655" y="2767840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83</a:t>
            </a:r>
            <a:endParaRPr lang="en-US" sz="2400" i="0" kern="0" baseline="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6541784" y="1760761"/>
            <a:ext cx="286259" cy="2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125</a:t>
            </a:r>
            <a:endParaRPr lang="en-US" sz="2400" i="0" kern="0" baseline="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6947489" y="1703097"/>
            <a:ext cx="330642" cy="26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128</a:t>
            </a:r>
            <a:endParaRPr lang="en-US" sz="2400" i="0" kern="0" baseline="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7396443" y="1855498"/>
            <a:ext cx="289459" cy="2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122</a:t>
            </a:r>
            <a:endParaRPr lang="en-US" sz="2400" i="0" kern="0" baseline="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7789799" y="1593953"/>
            <a:ext cx="347127" cy="22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132</a:t>
            </a:r>
            <a:endParaRPr lang="en-US" sz="2400" i="0" kern="0" baseline="0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8244937" y="1173827"/>
            <a:ext cx="312117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150</a:t>
            </a:r>
            <a:endParaRPr lang="en-US" sz="2400" i="0" kern="0" baseline="0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3989175" y="2951041"/>
            <a:ext cx="280086" cy="21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110000"/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Font typeface="Arial" panose="020B0604020202020204" pitchFamily="34" charset="0"/>
              <a:buChar char="•"/>
              <a:defRPr sz="1400" b="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400"/>
              </a:spcBef>
              <a:buNone/>
            </a:pPr>
            <a:r>
              <a:rPr lang="en-US" sz="1400" i="0" kern="0" baseline="0" dirty="0" smtClean="0"/>
              <a:t>75</a:t>
            </a:r>
            <a:endParaRPr lang="en-US" sz="2400" i="0" kern="0" baseline="0" dirty="0"/>
          </a:p>
        </p:txBody>
      </p:sp>
    </p:spTree>
    <p:extLst>
      <p:ext uri="{BB962C8B-B14F-4D97-AF65-F5344CB8AC3E}">
        <p14:creationId xmlns:p14="http://schemas.microsoft.com/office/powerpoint/2010/main" val="2837178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30" y="1071563"/>
            <a:ext cx="5928341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47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82" y="155575"/>
            <a:ext cx="8618837" cy="755650"/>
          </a:xfrm>
        </p:spPr>
        <p:txBody>
          <a:bodyPr/>
          <a:lstStyle/>
          <a:p>
            <a:r>
              <a:rPr lang="ru-RU" dirty="0"/>
              <a:t>ПРОГРАММНЫЙ КОМИТЕТ / </a:t>
            </a:r>
            <a:r>
              <a:rPr lang="en-US" dirty="0"/>
              <a:t>PROGRAM COMMITTEE</a:t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722" y="814216"/>
            <a:ext cx="4049712" cy="52134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tIns="72000" bIns="7200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Сергей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Абугов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(Россия)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Баграт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Алекян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(Россия)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Владимир </a:t>
            </a: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Ганюков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(Россия)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Хуан Гранада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Вильям 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Грэй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Майкл </a:t>
            </a: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Джафф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Заза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Кавтеладзе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(Россия)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Грег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Калуза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Барри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Катцен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Мартин Леон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Гари 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Минц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Александр Никаноров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Алексей 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Прото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п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опов (Россия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Махмуд </a:t>
            </a: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Разави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200" b="0" i="0" dirty="0" smtClean="0">
                <a:solidFill>
                  <a:srgbClr val="363636"/>
                </a:solidFill>
                <a:latin typeface="+mj-lt"/>
              </a:rPr>
              <a:t>(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США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Анатолий </a:t>
            </a:r>
            <a:r>
              <a:rPr lang="ru-RU" sz="2200" b="0" i="0" dirty="0" err="1" smtClean="0">
                <a:solidFill>
                  <a:srgbClr val="363636"/>
                </a:solidFill>
                <a:latin typeface="+mj-lt"/>
              </a:rPr>
              <a:t>Самко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 (Россия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Грегг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Стоун (США)</a:t>
            </a:r>
          </a:p>
          <a:p>
            <a:pPr>
              <a:spcAft>
                <a:spcPts val="600"/>
              </a:spcAft>
              <a:defRPr/>
            </a:pP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Алексей Федорченко (Россия)</a:t>
            </a: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8443" y="814216"/>
            <a:ext cx="4049712" cy="52134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tIns="72000" bIns="7200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Sergey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A.Abugov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(Russia)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Bagrat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200" b="0" i="0" dirty="0" err="1" smtClean="0">
                <a:solidFill>
                  <a:srgbClr val="363636"/>
                </a:solidFill>
                <a:latin typeface="+mj-lt"/>
              </a:rPr>
              <a:t>G.Alekyan</a:t>
            </a:r>
            <a:r>
              <a:rPr lang="en-US" sz="2200" b="0" i="0" dirty="0" smtClean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(Russia)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Alexey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N.Fedorchenko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(Russia)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Vladimir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I.Ganyukov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(Russia)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Juan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F.Granada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William 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А.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G</a:t>
            </a:r>
            <a:r>
              <a:rPr lang="ru-RU" sz="2200" b="0" i="0" dirty="0" err="1">
                <a:solidFill>
                  <a:srgbClr val="363636"/>
                </a:solidFill>
                <a:latin typeface="+mj-lt"/>
              </a:rPr>
              <a:t>гау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 (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Michael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R.Jaff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Greg L.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К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aluza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ru-RU" sz="2200" b="0" i="0" dirty="0" smtClean="0">
                <a:solidFill>
                  <a:srgbClr val="363636"/>
                </a:solidFill>
                <a:latin typeface="+mj-lt"/>
              </a:rPr>
              <a:t>(</a:t>
            </a:r>
            <a:r>
              <a:rPr lang="en-US" sz="2200" b="0" i="0" dirty="0" smtClean="0">
                <a:solidFill>
                  <a:srgbClr val="363636"/>
                </a:solidFill>
                <a:latin typeface="+mj-lt"/>
              </a:rPr>
              <a:t>USA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Barry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T.Katzen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Zaza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A.Kavteladze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(Russia)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Martin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B.Leon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Gary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S.Mintz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Alexander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Nikanorov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Alexey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V.Protopopov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(Russia)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Mahmood </a:t>
            </a:r>
            <a:r>
              <a:rPr lang="ru-RU" sz="2200" b="0" i="0" dirty="0">
                <a:solidFill>
                  <a:srgbClr val="363636"/>
                </a:solidFill>
                <a:latin typeface="+mj-lt"/>
              </a:rPr>
              <a:t>К.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Razavi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Anatoliy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N.Samko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(Russia)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Gregg </a:t>
            </a:r>
            <a:r>
              <a:rPr lang="en-US" sz="2200" b="0" i="0" dirty="0" err="1">
                <a:solidFill>
                  <a:srgbClr val="363636"/>
                </a:solidFill>
                <a:latin typeface="+mj-lt"/>
              </a:rPr>
              <a:t>W.Stone</a:t>
            </a:r>
            <a:r>
              <a:rPr lang="en-US" sz="2200" b="0" i="0" dirty="0">
                <a:solidFill>
                  <a:srgbClr val="363636"/>
                </a:solidFill>
                <a:latin typeface="+mj-lt"/>
              </a:rPr>
              <a:t> (USA)</a:t>
            </a: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5926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78" y="155575"/>
            <a:ext cx="7559245" cy="755650"/>
          </a:xfrm>
        </p:spPr>
        <p:txBody>
          <a:bodyPr/>
          <a:lstStyle/>
          <a:p>
            <a:r>
              <a:rPr lang="ru-RU" dirty="0"/>
              <a:t>РОССИЙСКИЕ КООРДИНАТОРЫ /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RUSSIAN </a:t>
            </a:r>
            <a:r>
              <a:rPr lang="en-US" dirty="0"/>
              <a:t>FACULTY</a:t>
            </a:r>
            <a:br>
              <a:rPr lang="en-US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801" y="1055177"/>
            <a:ext cx="8430397" cy="50861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wrap="square" tIns="72000" bIns="7200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49306"/>
              </p:ext>
            </p:extLst>
          </p:nvPr>
        </p:nvGraphicFramePr>
        <p:xfrm>
          <a:off x="834080" y="1126892"/>
          <a:ext cx="7617942" cy="494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044"/>
                <a:gridCol w="2602994"/>
                <a:gridCol w="2299904"/>
              </a:tblGrid>
              <a:tr h="4942703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Андрей Абросимов, к.м.н.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Абугов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Ренат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Акчурин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Баграт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Алекян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Михаил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Алшибая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Валерий Аракелян, профессор</a:t>
                      </a:r>
                    </a:p>
                    <a:p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Автандил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Бабунашвили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Владлен Базылев,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Леонид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Барбараш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Ольга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Барбараш</a:t>
                      </a:r>
                      <a:r>
                        <a:rPr lang="en-US" sz="900" b="0" dirty="0" smtClean="0">
                          <a:solidFill>
                            <a:srgbClr val="08153E"/>
                          </a:solidFill>
                        </a:rPr>
                        <a:t>, 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Юрий Белов, академик РАН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Георгий Белозеров,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Бойцов,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Павел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Болотов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Бондарь,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Наталия Борисова,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Виктор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Варваренко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Елена Васильева,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Александр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Виллер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Александр Гавриленко, член-корр. РАН</a:t>
                      </a:r>
                    </a:p>
                    <a:p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Гагик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Галстян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Ганюков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Елена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Голухова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член-корр. РАН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Ашот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Григорьян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к.м.н.</a:t>
                      </a:r>
                    </a:p>
                    <a:p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Карапет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Давтян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 м. 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Гулам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Дадабаев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Виктор Демин, д.м.н.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Дземешкевич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Борис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Долгушин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член-корр. РАН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Дроздов, д.м.н.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Александр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Дюжиков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Игорь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Есипович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Нарек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Закарян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к.м.н.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Игорь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Затевахин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Дмитрий Зверев, д.м.н.</a:t>
                      </a:r>
                      <a:endParaRPr lang="ru-RU" sz="900" b="0" dirty="0">
                        <a:solidFill>
                          <a:srgbClr val="08153E"/>
                        </a:solidFill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Игорь Зырянов, к. м. 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Алексей Иванов,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Иванов,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Эдуард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Идов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Тимур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Имаев</a:t>
                      </a:r>
                      <a:endParaRPr lang="ru-RU" sz="900" b="0" dirty="0" smtClean="0">
                        <a:solidFill>
                          <a:srgbClr val="08153E"/>
                        </a:solidFill>
                      </a:endParaRPr>
                    </a:p>
                    <a:p>
                      <a:pPr marL="108000"/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Заза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Кавтеладзе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Перч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Казанчян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Дмитрий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Кандыба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Капранов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Нарек Карапетян,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Александр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Караськов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pPr marL="108000"/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Темур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Кислухин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Ковалев,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Кирилл Козлов,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Игорь Кочанов, к. м. 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Евгений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Кретов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Олег Лукин,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Мазаев,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Михаил Малеванный,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Юрий Матчин,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Осман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Махачев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Евгений Меркулов,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Борис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Миронков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Ренат Муратов,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Кирилл Орлов,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Александр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Осиев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Филипп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Палеев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Карен Петросян,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Михаил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Пирадов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Пискунов,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Подзолков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Анатолий Покровский, академик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Порханов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член-корр.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Прокубовский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Алексей Протопопов, профессор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Манолис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Пурсанов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Иосиф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Рабкин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член-корр. РАН</a:t>
                      </a:r>
                    </a:p>
                    <a:p>
                      <a:pPr marL="108000"/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Амиран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Ревишвили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Борис Руденко,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Анатолий Савченко,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Валерий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Сакович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Анатолий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Самко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Михаил Семеновский,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Юрий Синельников,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Иван Скопин,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Дмитрий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Скрыпник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Алексей Созыкин,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Антон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Стаферов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 м. 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Дмитрий Столяров,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Валентин Сухов,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Армен Тер-Акопян,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Терехин,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Алексей Федорченко,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Алексей Хрипун,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Геннадий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Хубулава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член-корр.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Эдуард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Чарчян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Чернышев,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Василий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Честухин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Николай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Чигогидзе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к.м.н.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Борис Шабалкин,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Борис Шахов,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Владимир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Шиповский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Евгений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Шляхто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академик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Юрий Шнейдер,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Александр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Шпектор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профессор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Заурбек </a:t>
                      </a:r>
                      <a:r>
                        <a:rPr lang="ru-RU" sz="900" b="0" dirty="0" err="1" smtClean="0">
                          <a:solidFill>
                            <a:srgbClr val="08153E"/>
                          </a:solidFill>
                        </a:rPr>
                        <a:t>Шугушев</a:t>
                      </a:r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, д.м.н.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Дмитрий Шумаков, член-корр. РАН</a:t>
                      </a:r>
                    </a:p>
                    <a:p>
                      <a:pPr marL="108000"/>
                      <a:r>
                        <a:rPr lang="ru-RU" sz="900" b="0" dirty="0" smtClean="0">
                          <a:solidFill>
                            <a:srgbClr val="08153E"/>
                          </a:solidFill>
                        </a:rPr>
                        <a:t>Сергей Яковлев, профессор</a:t>
                      </a:r>
                    </a:p>
                    <a:p>
                      <a:endParaRPr lang="ru-RU" sz="900" b="0" dirty="0">
                        <a:solidFill>
                          <a:srgbClr val="08153E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275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78" y="155575"/>
            <a:ext cx="7559245" cy="755650"/>
          </a:xfrm>
        </p:spPr>
        <p:txBody>
          <a:bodyPr/>
          <a:lstStyle/>
          <a:p>
            <a:r>
              <a:rPr lang="ru-RU" dirty="0"/>
              <a:t>ИНОСТРАННЫЕ КООРДИНАТОРЫ / </a:t>
            </a:r>
            <a:br>
              <a:rPr lang="ru-RU" dirty="0"/>
            </a:br>
            <a:r>
              <a:rPr lang="en-US" dirty="0"/>
              <a:t>INTERNATIONAL </a:t>
            </a:r>
            <a:r>
              <a:rPr lang="en-US" dirty="0" smtClean="0"/>
              <a:t>FACULTY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826" y="1224061"/>
            <a:ext cx="8610345" cy="43550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90000"/>
              </a:schemeClr>
            </a:outerShdw>
          </a:effectLst>
        </p:spPr>
        <p:txBody>
          <a:bodyPr wrap="square" tIns="72000" bIns="7200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ru-RU" sz="2200" b="0" i="0" dirty="0" smtClean="0">
              <a:solidFill>
                <a:srgbClr val="363636"/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49983"/>
              </p:ext>
            </p:extLst>
          </p:nvPr>
        </p:nvGraphicFramePr>
        <p:xfrm>
          <a:off x="266827" y="1409616"/>
          <a:ext cx="8610345" cy="39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524"/>
                <a:gridCol w="2749379"/>
                <a:gridCol w="2959442"/>
              </a:tblGrid>
              <a:tr h="39960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Remo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Albiero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Serik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Alimbaev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(Kazakhstan)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Zahid Amin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Ami</a:t>
                      </a:r>
                      <a:r>
                        <a:rPr lang="ru-RU" sz="1600" b="0" dirty="0" smtClean="0">
                          <a:solidFill>
                            <a:srgbClr val="08153E"/>
                          </a:solidFill>
                        </a:rPr>
                        <a:t>г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a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Benjelloun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(Morocco)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Darren Berman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Emilio Calabrese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Antonio Colombo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John Coulson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Murat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Dadabaev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(Kyrgyzstan)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Helene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Eltchaninoff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(France)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Ariel Finkelstein (Israel)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Robert Gil (Poland)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Juan Granada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William Gray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Michel Henry (France)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Ziyad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Hijazi (Qatar)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Michael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Jaff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Dhiman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Kahali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(India)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Petr Kala (Czech Republic)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Greg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Kaluza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Rajneesh </a:t>
                      </a:r>
                      <a:r>
                        <a:rPr lang="ru-RU" sz="1600" b="0" dirty="0" err="1" smtClean="0">
                          <a:solidFill>
                            <a:srgbClr val="08153E"/>
                          </a:solidFill>
                        </a:rPr>
                        <a:t>Кароо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r</a:t>
                      </a:r>
                      <a:r>
                        <a:rPr lang="ru-RU" sz="1600" b="0" dirty="0" smtClean="0">
                          <a:solidFill>
                            <a:srgbClr val="08153E"/>
                          </a:solidFill>
                        </a:rPr>
                        <a:t> (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India)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Jan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Kovac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(United Kingdom)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Viveka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Kumar (India)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Azeem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Latib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Jack Lewin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Yves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Louvard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(France)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Gary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Mintz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N.A.M.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Momenuzzaman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rgbClr val="08153E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                    (Bangladesh)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Alexander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Nikanorov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Eustaquio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Onorato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Roberto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Pacchioni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Carlos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Pedra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(Brazil)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Mahmood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Razavi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Evelyn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Regar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(Netherlands)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Bernhard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Reimers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Flavio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Ribichini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(Italy)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Shigeru Saito (Japan)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Gerhard Schuler (Germany)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Lewis Schwartz (USA)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Eleftherios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Sideris (Gr</a:t>
                      </a:r>
                      <a:r>
                        <a:rPr lang="ru-RU" sz="1600" b="0" dirty="0" err="1" smtClean="0">
                          <a:solidFill>
                            <a:srgbClr val="08153E"/>
                          </a:solidFill>
                        </a:rPr>
                        <a:t>еесе</a:t>
                      </a:r>
                      <a:r>
                        <a:rPr lang="ru-RU" sz="1600" b="0" dirty="0" smtClean="0">
                          <a:solidFill>
                            <a:srgbClr val="08153E"/>
                          </a:solidFill>
                        </a:rPr>
                        <a:t>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Horst Sievert (Ge</a:t>
                      </a:r>
                      <a:r>
                        <a:rPr lang="ru-RU" sz="1600" b="0" dirty="0" smtClean="0">
                          <a:solidFill>
                            <a:srgbClr val="08153E"/>
                          </a:solidFill>
                        </a:rPr>
                        <a:t>г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many)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Balbir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Singh (India)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Gregg Stone (USA)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Bhatia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Vipin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(India)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Nick West (United Kingdom)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Wojciech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Wojakowski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(Poland)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Mirjamal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8153E"/>
                          </a:solidFill>
                        </a:rPr>
                        <a:t>Zufarov</a:t>
                      </a:r>
                      <a:r>
                        <a:rPr lang="en-US" sz="1600" b="0" dirty="0" smtClean="0">
                          <a:solidFill>
                            <a:srgbClr val="08153E"/>
                          </a:solidFill>
                        </a:rPr>
                        <a:t> (Uzbekistan)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053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light">
  <a:themeElements>
    <a:clrScheme name="Light">
      <a:dk1>
        <a:srgbClr val="3F3F3F"/>
      </a:dk1>
      <a:lt1>
        <a:srgbClr val="3F3F3F"/>
      </a:lt1>
      <a:dk2>
        <a:srgbClr val="E0EAFF"/>
      </a:dk2>
      <a:lt2>
        <a:srgbClr val="E0EAFF"/>
      </a:lt2>
      <a:accent1>
        <a:srgbClr val="486478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</Template>
  <TotalTime>312</TotalTime>
  <Words>1278</Words>
  <Application>Microsoft Office PowerPoint</Application>
  <PresentationFormat>On-screen Show (4:3)</PresentationFormat>
  <Paragraphs>348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light</vt:lpstr>
      <vt:lpstr>TCT RUSSIA 2016</vt:lpstr>
      <vt:lpstr>УЧАСТНИКИ / PARTICIPANTS</vt:lpstr>
      <vt:lpstr>TCT RUSSIA 2016</vt:lpstr>
      <vt:lpstr>КОЛИЧЕСТВО УЧАСТНИКОВ МОСКОВСКОГО МЕЖДУНАРОДНОГО КУРСА  1999 - 2016 </vt:lpstr>
      <vt:lpstr>КОЛИЧЕСТВО УЧАСТНИКОВ МОСКОВСКОГО МЕЖДУНАРОДНОГО КУРСА  1999 - 2016 </vt:lpstr>
      <vt:lpstr>PowerPoint Presentation</vt:lpstr>
      <vt:lpstr>ПРОГРАММНЫЙ КОМИТЕТ / PROGRAM COMMITTEE </vt:lpstr>
      <vt:lpstr>РОССИЙСКИЕ КООРДИНАТОРЫ /  RUSSIAN FACULTY </vt:lpstr>
      <vt:lpstr>ИНОСТРАННЫЕ КООРДИНАТОРЫ /  INTERNATIONAL FACULTY </vt:lpstr>
      <vt:lpstr>ТИТУЛЬНЫЕ ПРОГРАММНЫЕ СПОНСОРЫ / TITLE SPONSORS </vt:lpstr>
      <vt:lpstr>УЧАСТНИКИ ВЫСТАВКИ / EXIBITORS</vt:lpstr>
      <vt:lpstr>ОРГКОМИТЕТ / ORGANIZING COMMITTEE </vt:lpstr>
      <vt:lpstr>БЛАГОДАРНОСТЬ / GRATITUDE</vt:lpstr>
      <vt:lpstr>WELCOME TO THE   TCT RUSSIA 2017 June 8-10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40pt Trebuchet MS Bold</dc:title>
  <dc:creator>Вера Aзарова</dc:creator>
  <cp:lastModifiedBy>A</cp:lastModifiedBy>
  <cp:revision>37</cp:revision>
  <dcterms:created xsi:type="dcterms:W3CDTF">2016-04-20T12:28:58Z</dcterms:created>
  <dcterms:modified xsi:type="dcterms:W3CDTF">2016-06-04T14:26:13Z</dcterms:modified>
</cp:coreProperties>
</file>