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4" r:id="rId2"/>
    <p:sldId id="411" r:id="rId3"/>
    <p:sldId id="415" r:id="rId4"/>
    <p:sldId id="417" r:id="rId5"/>
    <p:sldId id="419" r:id="rId6"/>
    <p:sldId id="424" r:id="rId7"/>
    <p:sldId id="427" r:id="rId8"/>
    <p:sldId id="425" r:id="rId9"/>
    <p:sldId id="426" r:id="rId10"/>
    <p:sldId id="421" r:id="rId11"/>
    <p:sldId id="429" r:id="rId12"/>
    <p:sldId id="428" r:id="rId13"/>
    <p:sldId id="420" r:id="rId14"/>
    <p:sldId id="423" r:id="rId15"/>
    <p:sldId id="422" r:id="rId16"/>
  </p:sldIdLst>
  <p:sldSz cx="9144000" cy="6858000" type="screen4x3"/>
  <p:notesSz cx="7086600" cy="9372600"/>
  <p:custDataLst>
    <p:tags r:id="rId1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106"/>
    <a:srgbClr val="121832"/>
    <a:srgbClr val="1A2347"/>
    <a:srgbClr val="28356B"/>
    <a:srgbClr val="275267"/>
    <a:srgbClr val="36718E"/>
    <a:srgbClr val="009999"/>
    <a:srgbClr val="315575"/>
    <a:srgbClr val="0A2D74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8" autoAdjust="0"/>
  </p:normalViewPr>
  <p:slideViewPr>
    <p:cSldViewPr snapToGrid="0">
      <p:cViewPr varScale="1">
        <p:scale>
          <a:sx n="65" d="100"/>
          <a:sy n="65" d="100"/>
        </p:scale>
        <p:origin x="-1306" y="-77"/>
      </p:cViewPr>
      <p:guideLst>
        <p:guide orient="horz" pos="3360"/>
        <p:guide pos="143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79125314065094E-2"/>
          <c:y val="2.9326680124555901E-2"/>
          <c:w val="0.90993308437252596"/>
          <c:h val="0.8087483565080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 Russia</c:v>
                </c:pt>
                <c:pt idx="15">
                  <c:v>2014 TCT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240</c:v>
                </c:pt>
                <c:pt idx="1">
                  <c:v>280</c:v>
                </c:pt>
                <c:pt idx="2">
                  <c:v>340</c:v>
                </c:pt>
                <c:pt idx="3">
                  <c:v>460</c:v>
                </c:pt>
                <c:pt idx="4">
                  <c:v>400</c:v>
                </c:pt>
                <c:pt idx="5">
                  <c:v>420</c:v>
                </c:pt>
                <c:pt idx="6">
                  <c:v>450</c:v>
                </c:pt>
                <c:pt idx="7">
                  <c:v>640</c:v>
                </c:pt>
                <c:pt idx="8">
                  <c:v>600</c:v>
                </c:pt>
                <c:pt idx="9">
                  <c:v>610</c:v>
                </c:pt>
                <c:pt idx="10">
                  <c:v>614</c:v>
                </c:pt>
                <c:pt idx="11">
                  <c:v>620</c:v>
                </c:pt>
                <c:pt idx="12">
                  <c:v>640</c:v>
                </c:pt>
                <c:pt idx="13">
                  <c:v>935</c:v>
                </c:pt>
                <c:pt idx="14">
                  <c:v>1082</c:v>
                </c:pt>
                <c:pt idx="15">
                  <c:v>1121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11616"/>
        <c:axId val="32264960"/>
      </c:barChart>
      <c:catAx>
        <c:axId val="3211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2264960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32264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21116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4010646181292E-2"/>
          <c:y val="3.8552848393399841E-2"/>
          <c:w val="0.93673372876777805"/>
          <c:h val="0.71369103620030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Российские координаторы / Russian Faculty</c:v>
                </c:pt>
              </c:strCache>
            </c:strRef>
          </c:tx>
          <c:invertIfNegative val="0"/>
          <c:dPt>
            <c:idx val="15"/>
            <c:invertIfNegative val="0"/>
            <c:bubble3D val="0"/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Sheet1!$A$2:$A$17</c:f>
              <c:strCach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 Russia</c:v>
                </c:pt>
                <c:pt idx="15">
                  <c:v>2014 TCT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44</c:v>
                </c:pt>
                <c:pt idx="9">
                  <c:v>34</c:v>
                </c:pt>
                <c:pt idx="10">
                  <c:v>30</c:v>
                </c:pt>
                <c:pt idx="11">
                  <c:v>37</c:v>
                </c:pt>
                <c:pt idx="12">
                  <c:v>32</c:v>
                </c:pt>
                <c:pt idx="13">
                  <c:v>51</c:v>
                </c:pt>
                <c:pt idx="14">
                  <c:v>53</c:v>
                </c:pt>
                <c:pt idx="15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Иностранные координаторы / International Faculty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Sheet1!$A$2:$A$17</c:f>
              <c:strCach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 Russia</c:v>
                </c:pt>
                <c:pt idx="15">
                  <c:v>2014 TCT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15</c:v>
                </c:pt>
                <c:pt idx="1">
                  <c:v>14</c:v>
                </c:pt>
                <c:pt idx="2">
                  <c:v>21</c:v>
                </c:pt>
                <c:pt idx="3">
                  <c:v>33</c:v>
                </c:pt>
                <c:pt idx="4">
                  <c:v>41</c:v>
                </c:pt>
                <c:pt idx="5">
                  <c:v>40</c:v>
                </c:pt>
                <c:pt idx="6">
                  <c:v>42</c:v>
                </c:pt>
                <c:pt idx="7">
                  <c:v>48</c:v>
                </c:pt>
                <c:pt idx="8">
                  <c:v>68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51</c:v>
                </c:pt>
                <c:pt idx="13">
                  <c:v>74</c:v>
                </c:pt>
                <c:pt idx="14">
                  <c:v>75</c:v>
                </c:pt>
                <c:pt idx="1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16256"/>
        <c:axId val="33617792"/>
      </c:barChart>
      <c:catAx>
        <c:axId val="3361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3617792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33617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61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973078792425098E-2"/>
          <c:y val="0.10282822515204799"/>
          <c:w val="0.32882846576090596"/>
          <c:h val="0.1903804514988764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0.29564</cdr:x>
      <cdr:y>0.34025</cdr:y>
    </cdr:from>
    <cdr:to>
      <cdr:x>0.34238</cdr:x>
      <cdr:y>0.39641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2420815" y="1678129"/>
          <a:ext cx="382729" cy="2769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69</a:t>
          </a:r>
        </a:p>
      </cdr:txBody>
    </cdr:sp>
  </cdr:relSizeAnchor>
  <cdr:relSizeAnchor xmlns:cdr="http://schemas.openxmlformats.org/drawingml/2006/chartDrawing">
    <cdr:from>
      <cdr:x>0.35661</cdr:x>
      <cdr:y>0.36775</cdr:y>
    </cdr:from>
    <cdr:to>
      <cdr:x>0.40336</cdr:x>
      <cdr:y>0.42391</cdr:y>
    </cdr:to>
    <cdr:sp macro="" textlink="">
      <cdr:nvSpPr>
        <cdr:cNvPr id="5" name="TextBox 24"/>
        <cdr:cNvSpPr txBox="1"/>
      </cdr:nvSpPr>
      <cdr:spPr>
        <a:xfrm xmlns:a="http://schemas.openxmlformats.org/drawingml/2006/main">
          <a:off x="2920107" y="1813781"/>
          <a:ext cx="382811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0.41547</cdr:x>
      <cdr:y>0.35029</cdr:y>
    </cdr:from>
    <cdr:to>
      <cdr:x>0.46222</cdr:x>
      <cdr:y>0.40646</cdr:y>
    </cdr:to>
    <cdr:sp macro="" textlink="">
      <cdr:nvSpPr>
        <cdr:cNvPr id="6" name="TextBox 24"/>
        <cdr:cNvSpPr txBox="1"/>
      </cdr:nvSpPr>
      <cdr:spPr>
        <a:xfrm xmlns:a="http://schemas.openxmlformats.org/drawingml/2006/main">
          <a:off x="3402054" y="1727633"/>
          <a:ext cx="382811" cy="277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0.52895</cdr:x>
      <cdr:y>0.11984</cdr:y>
    </cdr:from>
    <cdr:to>
      <cdr:x>0.59124</cdr:x>
      <cdr:y>0.176</cdr:y>
    </cdr:to>
    <cdr:sp macro="" textlink="">
      <cdr:nvSpPr>
        <cdr:cNvPr id="7" name="TextBox 24"/>
        <cdr:cNvSpPr txBox="1"/>
      </cdr:nvSpPr>
      <cdr:spPr>
        <a:xfrm xmlns:a="http://schemas.openxmlformats.org/drawingml/2006/main">
          <a:off x="4331332" y="591073"/>
          <a:ext cx="510060" cy="2769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112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0.47662</cdr:x>
      <cdr:y>0.30955</cdr:y>
    </cdr:from>
    <cdr:to>
      <cdr:x>0.52338</cdr:x>
      <cdr:y>0.36571</cdr:y>
    </cdr:to>
    <cdr:sp macro="" textlink="">
      <cdr:nvSpPr>
        <cdr:cNvPr id="8" name="TextBox 24"/>
        <cdr:cNvSpPr txBox="1"/>
      </cdr:nvSpPr>
      <cdr:spPr>
        <a:xfrm xmlns:a="http://schemas.openxmlformats.org/drawingml/2006/main">
          <a:off x="3902832" y="1526735"/>
          <a:ext cx="382812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75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0.59158</cdr:x>
      <cdr:y>0.19789</cdr:y>
    </cdr:from>
    <cdr:to>
      <cdr:x>0.63833</cdr:x>
      <cdr:y>0.25406</cdr:y>
    </cdr:to>
    <cdr:sp macro="" textlink="">
      <cdr:nvSpPr>
        <cdr:cNvPr id="9" name="TextBox 24"/>
        <cdr:cNvSpPr txBox="1"/>
      </cdr:nvSpPr>
      <cdr:spPr>
        <a:xfrm xmlns:a="http://schemas.openxmlformats.org/drawingml/2006/main">
          <a:off x="4844127" y="975990"/>
          <a:ext cx="382811" cy="277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98</a:t>
          </a:r>
        </a:p>
      </cdr:txBody>
    </cdr:sp>
  </cdr:relSizeAnchor>
  <cdr:relSizeAnchor xmlns:cdr="http://schemas.openxmlformats.org/drawingml/2006/chartDrawing">
    <cdr:from>
      <cdr:x>0.65118</cdr:x>
      <cdr:y>0.19723</cdr:y>
    </cdr:from>
    <cdr:to>
      <cdr:x>0.69792</cdr:x>
      <cdr:y>0.2534</cdr:y>
    </cdr:to>
    <cdr:sp macro="" textlink="">
      <cdr:nvSpPr>
        <cdr:cNvPr id="10" name="TextBox 24"/>
        <cdr:cNvSpPr txBox="1"/>
      </cdr:nvSpPr>
      <cdr:spPr>
        <a:xfrm xmlns:a="http://schemas.openxmlformats.org/drawingml/2006/main">
          <a:off x="5332147" y="972732"/>
          <a:ext cx="382729" cy="277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0.70259</cdr:x>
      <cdr:y>0.15887</cdr:y>
    </cdr:from>
    <cdr:to>
      <cdr:x>0.75838</cdr:x>
      <cdr:y>0.21503</cdr:y>
    </cdr:to>
    <cdr:sp macro="" textlink="">
      <cdr:nvSpPr>
        <cdr:cNvPr id="11" name="TextBox 24"/>
        <cdr:cNvSpPr txBox="1"/>
      </cdr:nvSpPr>
      <cdr:spPr>
        <a:xfrm xmlns:a="http://schemas.openxmlformats.org/drawingml/2006/main">
          <a:off x="5753143" y="783557"/>
          <a:ext cx="45683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105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0.76581</cdr:x>
      <cdr:y>0.26901</cdr:y>
    </cdr:from>
    <cdr:to>
      <cdr:x>0.81256</cdr:x>
      <cdr:y>0.32517</cdr:y>
    </cdr:to>
    <cdr:sp macro="" textlink="">
      <cdr:nvSpPr>
        <cdr:cNvPr id="12" name="TextBox 24"/>
        <cdr:cNvSpPr txBox="1"/>
      </cdr:nvSpPr>
      <cdr:spPr>
        <a:xfrm xmlns:a="http://schemas.openxmlformats.org/drawingml/2006/main">
          <a:off x="6270778" y="1326789"/>
          <a:ext cx="382812" cy="2769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83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0.81907</cdr:x>
      <cdr:y>0.05753</cdr:y>
    </cdr:from>
    <cdr:to>
      <cdr:x>0.89146</cdr:x>
      <cdr:y>0.11369</cdr:y>
    </cdr:to>
    <cdr:sp macro="" textlink="">
      <cdr:nvSpPr>
        <cdr:cNvPr id="13" name="TextBox 24"/>
        <cdr:cNvSpPr txBox="1"/>
      </cdr:nvSpPr>
      <cdr:spPr>
        <a:xfrm xmlns:a="http://schemas.openxmlformats.org/drawingml/2006/main">
          <a:off x="6706954" y="283724"/>
          <a:ext cx="592763" cy="2769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0.87538</cdr:x>
      <cdr:y>0.04371</cdr:y>
    </cdr:from>
    <cdr:to>
      <cdr:x>0.94777</cdr:x>
      <cdr:y>0.09987</cdr:y>
    </cdr:to>
    <cdr:sp macro="" textlink="">
      <cdr:nvSpPr>
        <cdr:cNvPr id="16" name="TextBox 24"/>
        <cdr:cNvSpPr txBox="1"/>
      </cdr:nvSpPr>
      <cdr:spPr>
        <a:xfrm xmlns:a="http://schemas.openxmlformats.org/drawingml/2006/main">
          <a:off x="7168062" y="215570"/>
          <a:ext cx="592763" cy="2769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0.93726</cdr:x>
      <cdr:y>0.05753</cdr:y>
    </cdr:from>
    <cdr:to>
      <cdr:x>1</cdr:x>
      <cdr:y>0.11369</cdr:y>
    </cdr:to>
    <cdr:sp macro="" textlink="">
      <cdr:nvSpPr>
        <cdr:cNvPr id="18" name="TextBox 24"/>
        <cdr:cNvSpPr txBox="1"/>
      </cdr:nvSpPr>
      <cdr:spPr>
        <a:xfrm xmlns:a="http://schemas.openxmlformats.org/drawingml/2006/main">
          <a:off x="7674732" y="283724"/>
          <a:ext cx="5137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122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fld id="{B31C20A2-4449-EE43-95F0-BA70E4E39F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fld id="{2E0CD6EA-4CC9-174C-ADEE-1A2C2B6FF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31925"/>
            <a:ext cx="7772400" cy="1470025"/>
          </a:xfrm>
        </p:spPr>
        <p:txBody>
          <a:bodyPr/>
          <a:lstStyle>
            <a:lvl1pPr>
              <a:defRPr sz="40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77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400" i="1"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1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0000"/>
        <a:buFont typeface="Wingdings 2" charset="2"/>
        <a:buChar char="¡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97548" y="388082"/>
            <a:ext cx="7772400" cy="5602409"/>
          </a:xfrm>
        </p:spPr>
        <p:txBody>
          <a:bodyPr/>
          <a:lstStyle/>
          <a:p>
            <a:r>
              <a:rPr lang="en-US" sz="4800" dirty="0">
                <a:solidFill>
                  <a:srgbClr val="FFC000"/>
                </a:solidFill>
              </a:rPr>
              <a:t>TCT </a:t>
            </a:r>
            <a:r>
              <a:rPr lang="en-US" sz="4800" dirty="0" smtClean="0">
                <a:solidFill>
                  <a:srgbClr val="FFC000"/>
                </a:solidFill>
              </a:rPr>
              <a:t>RUSSIA 201</a:t>
            </a:r>
            <a:r>
              <a:rPr lang="ru-RU" sz="4800" dirty="0" smtClean="0">
                <a:solidFill>
                  <a:srgbClr val="FFC000"/>
                </a:solidFill>
              </a:rPr>
              <a:t>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/>
                </a:solidFill>
              </a:rPr>
              <a:t>XVI </a:t>
            </a:r>
            <a:r>
              <a:rPr lang="en-US" sz="3600" dirty="0" err="1">
                <a:solidFill>
                  <a:schemeClr val="tx1"/>
                </a:solidFill>
              </a:rPr>
              <a:t>Московский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Международный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курс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по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рентгенэндоваскулярной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диагностике</a:t>
            </a:r>
            <a:r>
              <a:rPr lang="en-US" sz="3600" dirty="0">
                <a:solidFill>
                  <a:schemeClr val="tx1"/>
                </a:solidFill>
              </a:rPr>
              <a:t> и </a:t>
            </a:r>
            <a:r>
              <a:rPr lang="en-US" sz="3600" dirty="0" err="1" smtClean="0">
                <a:solidFill>
                  <a:schemeClr val="tx1"/>
                </a:solidFill>
              </a:rPr>
              <a:t>лечению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XVI Moscow's International Course on Endovascular Therapies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71500" y="1051099"/>
            <a:ext cx="7945742" cy="9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Титульные программные спонсоры /</a:t>
            </a:r>
            <a:endParaRPr lang="en-US" sz="2800" kern="0" dirty="0" smtClean="0">
              <a:solidFill>
                <a:srgbClr val="1A2347"/>
              </a:solidFill>
            </a:endParaRPr>
          </a:p>
          <a:p>
            <a:pPr>
              <a:defRPr/>
            </a:pPr>
            <a:r>
              <a:rPr lang="en-US" sz="2800" kern="0" dirty="0" smtClean="0">
                <a:solidFill>
                  <a:srgbClr val="1A2347"/>
                </a:solidFill>
              </a:rPr>
              <a:t>Title Sponsors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62200"/>
            <a:ext cx="800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71500" y="230483"/>
            <a:ext cx="7945742" cy="9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Участники выставки </a:t>
            </a:r>
            <a:r>
              <a:rPr lang="ru-RU" sz="2800" kern="0" dirty="0" smtClean="0">
                <a:solidFill>
                  <a:srgbClr val="1A2347"/>
                </a:solidFill>
              </a:rPr>
              <a:t>/</a:t>
            </a:r>
            <a:r>
              <a:rPr lang="en-US" sz="2800" kern="0" dirty="0">
                <a:solidFill>
                  <a:srgbClr val="1A2347"/>
                </a:solidFill>
              </a:rPr>
              <a:t> </a:t>
            </a:r>
            <a:r>
              <a:rPr lang="en-US" sz="2800" kern="0" dirty="0" err="1" smtClean="0">
                <a:solidFill>
                  <a:srgbClr val="1A2347"/>
                </a:solidFill>
              </a:rPr>
              <a:t>Exibitors</a:t>
            </a:r>
            <a:endParaRPr lang="en-US" sz="2800" kern="0" dirty="0" smtClean="0">
              <a:solidFill>
                <a:srgbClr val="1A234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890587"/>
            <a:ext cx="67151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83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6184" y="509220"/>
            <a:ext cx="8206154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Оргкомитет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Organizing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Committee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0400" y="1150458"/>
            <a:ext cx="3754337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Секретариат Правления Общества</a:t>
            </a:r>
          </a:p>
          <a:p>
            <a:pPr algn="ctr">
              <a:defRPr/>
            </a:pPr>
            <a:endParaRPr lang="ru-RU" sz="1600" b="1" spc="50" dirty="0">
              <a:ln w="1143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chemeClr val="tx1"/>
                </a:solidFill>
              </a:rPr>
              <a:t>Селиванову </a:t>
            </a: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Елену</a:t>
            </a:r>
            <a:endParaRPr lang="ru-RU" sz="1600" b="1" spc="50" dirty="0">
              <a:ln w="1143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chemeClr val="tx1"/>
                </a:solidFill>
              </a:rPr>
              <a:t>Устинова Николая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0399" y="3436994"/>
            <a:ext cx="3754337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chemeClr val="tx1"/>
                </a:solidFill>
              </a:rPr>
              <a:t>Секретариат </a:t>
            </a:r>
            <a:r>
              <a:rPr lang="ru-RU" sz="1600" b="1" spc="50" dirty="0">
                <a:ln w="11430"/>
                <a:solidFill>
                  <a:schemeClr val="tx1"/>
                </a:solidFill>
              </a:rPr>
              <a:t>К</a:t>
            </a: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онгресса</a:t>
            </a:r>
            <a:endParaRPr lang="en-US" sz="1600" b="1" spc="50" dirty="0" smtClean="0">
              <a:ln w="1143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ООО «</a:t>
            </a:r>
            <a:r>
              <a:rPr lang="ru-RU" sz="1600" b="1" spc="50" dirty="0" err="1" smtClean="0">
                <a:ln w="11430"/>
                <a:solidFill>
                  <a:schemeClr val="tx1"/>
                </a:solidFill>
              </a:rPr>
              <a:t>Артизан</a:t>
            </a: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-групп»</a:t>
            </a:r>
          </a:p>
          <a:p>
            <a:pPr algn="ctr">
              <a:defRPr/>
            </a:pPr>
            <a:endParaRPr lang="ru-RU" sz="1600" b="1" spc="50" dirty="0">
              <a:ln w="1143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spc="50" dirty="0" err="1" smtClean="0">
                <a:ln w="11430"/>
                <a:solidFill>
                  <a:schemeClr val="tx1"/>
                </a:solidFill>
              </a:rPr>
              <a:t>Осичкину</a:t>
            </a: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 Оксану</a:t>
            </a:r>
            <a:br>
              <a:rPr lang="ru-RU" sz="1600" b="1" spc="50" dirty="0" smtClean="0">
                <a:ln w="11430"/>
                <a:solidFill>
                  <a:schemeClr val="tx1"/>
                </a:solidFill>
              </a:rPr>
            </a:br>
            <a:r>
              <a:rPr lang="ru-RU" sz="1600" b="1" spc="50" dirty="0" smtClean="0">
                <a:ln w="11430"/>
                <a:solidFill>
                  <a:schemeClr val="tx1"/>
                </a:solidFill>
              </a:rPr>
              <a:t>Яковлеву Марию</a:t>
            </a:r>
            <a:endParaRPr lang="ru-RU" sz="1600" b="1" spc="50" dirty="0">
              <a:ln w="11430"/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1150458"/>
            <a:ext cx="3619500" cy="360997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6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233290"/>
            <a:ext cx="7769225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2800" kern="0" dirty="0" smtClean="0">
              <a:solidFill>
                <a:srgbClr val="1A2347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73238"/>
            <a:ext cx="9144000" cy="2864503"/>
          </a:xfrm>
          <a:prstGeom prst="rect">
            <a:avLst/>
          </a:prstGeom>
          <a:solidFill>
            <a:srgbClr val="0070C0">
              <a:alpha val="68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ru-RU" b="1" dirty="0"/>
              <a:t>БЛАГОДАРНОСТЬ СОТРУДНИКАМ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/>
              <a:t>  НАУЧНОГО ЦЕНТРА СЕРДЕЧНО-СОСУДИСТОЙ </a:t>
            </a:r>
            <a:r>
              <a:rPr lang="ru-RU" b="1" dirty="0"/>
              <a:t>ХИРУРГИИ ИМ. А.Н</a:t>
            </a:r>
            <a:r>
              <a:rPr lang="ru-RU" b="1" dirty="0"/>
              <a:t>. БАКУЛЕВА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ru-RU" b="1" dirty="0"/>
              <a:t>И </a:t>
            </a:r>
            <a:r>
              <a:rPr lang="ru-RU" b="1" dirty="0"/>
              <a:t>ЕГО </a:t>
            </a:r>
            <a:r>
              <a:rPr lang="ru-RU" b="1" dirty="0" smtClean="0"/>
              <a:t>РУКОВОДИТЕЛЮ</a:t>
            </a:r>
            <a:endParaRPr lang="ru-RU" b="1" dirty="0"/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ru-RU" b="1" dirty="0"/>
              <a:t> АКАДЕМИКУ Л.А. </a:t>
            </a:r>
            <a:r>
              <a:rPr lang="ru-RU" b="1" dirty="0"/>
              <a:t>БОКЕРИЯ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233290"/>
            <a:ext cx="7769225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2800" kern="0" dirty="0" smtClean="0">
              <a:solidFill>
                <a:srgbClr val="1A2347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6184" y="123780"/>
            <a:ext cx="8206154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Благодарность /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Gratitude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" y="526071"/>
            <a:ext cx="7930662" cy="58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89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80317" y="1302482"/>
            <a:ext cx="7772400" cy="31839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TO THE</a:t>
            </a:r>
            <a:br>
              <a:rPr lang="en-US" dirty="0" smtClean="0"/>
            </a:br>
            <a:r>
              <a:rPr lang="en-US" dirty="0" smtClean="0">
                <a:solidFill>
                  <a:srgbClr val="C68106"/>
                </a:solidFill>
              </a:rPr>
              <a:t>TCT RUSSIA 2015</a:t>
            </a:r>
            <a:br>
              <a:rPr lang="en-US" dirty="0" smtClean="0">
                <a:solidFill>
                  <a:srgbClr val="C68106"/>
                </a:solidFill>
              </a:rPr>
            </a:br>
            <a:r>
              <a:rPr lang="en-US" b="0" dirty="0" smtClean="0"/>
              <a:t>18 </a:t>
            </a:r>
            <a:r>
              <a:rPr lang="en-US" b="0" dirty="0"/>
              <a:t>– </a:t>
            </a:r>
            <a:r>
              <a:rPr lang="en-US" b="0" dirty="0" smtClean="0"/>
              <a:t>20 June</a:t>
            </a:r>
            <a:endParaRPr lang="en-US" dirty="0">
              <a:solidFill>
                <a:srgbClr val="C68106"/>
              </a:solidFill>
            </a:endParaRP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33575" y="5515429"/>
            <a:ext cx="6400800" cy="604760"/>
          </a:xfrm>
        </p:spPr>
        <p:txBody>
          <a:bodyPr/>
          <a:lstStyle/>
          <a:p>
            <a:r>
              <a:rPr lang="ru-RU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9554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233290"/>
            <a:ext cx="4495615" cy="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Участники / </a:t>
            </a:r>
            <a:r>
              <a:rPr lang="en-US" sz="2800" kern="0" dirty="0" smtClean="0">
                <a:solidFill>
                  <a:srgbClr val="1A2347"/>
                </a:solidFill>
              </a:rPr>
              <a:t>Participants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71420" y="1013110"/>
            <a:ext cx="7772400" cy="58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Количество участников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/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 Number of participants</a:t>
            </a:r>
            <a:endParaRPr lang="ru-RU" b="1" kern="0" dirty="0" smtClean="0">
              <a:solidFill>
                <a:srgbClr val="28356B"/>
              </a:solidFill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57411" y="2804870"/>
            <a:ext cx="8098518" cy="4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География участников / 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Geography of participants</a:t>
            </a:r>
            <a:endParaRPr lang="ru-RU" b="1" kern="0" dirty="0" smtClean="0">
              <a:solidFill>
                <a:srgbClr val="28356B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69995" y="2182310"/>
            <a:ext cx="7772400" cy="58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Количество стран / 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Number of countries</a:t>
            </a: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en-US" b="1" kern="0" dirty="0" smtClean="0">
                <a:solidFill>
                  <a:srgbClr val="C68106"/>
                </a:solidFill>
                <a:latin typeface="+mn-lt"/>
              </a:rPr>
              <a:t>29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endParaRPr lang="ru-RU" b="1" kern="0" dirty="0" smtClean="0">
              <a:solidFill>
                <a:srgbClr val="C68106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69995" y="1441704"/>
            <a:ext cx="7769225" cy="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C68106"/>
                </a:solidFill>
              </a:rPr>
              <a:t>1121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1349604" y="3251598"/>
            <a:ext cx="2424112" cy="30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Belgium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Colombia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France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Germany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Greece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India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Indonesia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Israel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/>
              <a:t>Italy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600" dirty="0" smtClean="0"/>
              <a:t>Japan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Korea</a:t>
            </a:r>
            <a:endParaRPr lang="en-US" sz="1600" dirty="0"/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203893" y="3266381"/>
            <a:ext cx="2424112" cy="29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Lebanon</a:t>
            </a:r>
            <a:endParaRPr lang="en-US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Mauritius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err="1"/>
              <a:t>mexico</a:t>
            </a:r>
            <a:endParaRPr lang="en-US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Poland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Portugal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S. Korea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Slovakia</a:t>
            </a:r>
            <a:endParaRPr lang="en-US" sz="16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789723" y="3266381"/>
            <a:ext cx="2424112" cy="29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Switzerland</a:t>
            </a:r>
            <a:endParaRPr lang="ru-RU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Taiwan</a:t>
            </a:r>
            <a:endParaRPr lang="en-US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err="1" smtClean="0"/>
              <a:t>United</a:t>
            </a:r>
            <a:r>
              <a:rPr lang="ru-RU" sz="1600" dirty="0" smtClean="0"/>
              <a:t> </a:t>
            </a:r>
            <a:r>
              <a:rPr lang="ru-RU" sz="1600" dirty="0" err="1"/>
              <a:t>Kingdom</a:t>
            </a:r>
            <a:endParaRPr lang="ru-RU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USA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Беларусь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Казахстан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Кыргызстан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Россия</a:t>
            </a:r>
            <a:endParaRPr lang="ru-RU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Таджикистан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Узбекистан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Украина</a:t>
            </a:r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3784" y="218052"/>
            <a:ext cx="4216764" cy="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Курсы / </a:t>
            </a:r>
            <a:r>
              <a:rPr lang="en-US" sz="2800" kern="0" dirty="0" smtClean="0">
                <a:solidFill>
                  <a:srgbClr val="1A2347"/>
                </a:solidFill>
              </a:rPr>
              <a:t>Courses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08000" y="886023"/>
            <a:ext cx="801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Количество докладов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of lectures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sz="2000" b="1" kern="0" dirty="0" smtClean="0">
                <a:solidFill>
                  <a:srgbClr val="C68106"/>
                </a:solidFill>
                <a:latin typeface="+mn-lt"/>
              </a:rPr>
              <a:t>16</a:t>
            </a:r>
            <a:r>
              <a:rPr lang="en-US" sz="2000" b="1" kern="0" dirty="0" smtClean="0">
                <a:solidFill>
                  <a:srgbClr val="C68106"/>
                </a:solidFill>
                <a:latin typeface="+mn-lt"/>
              </a:rPr>
              <a:t>9</a:t>
            </a:r>
            <a:endParaRPr lang="ru-RU" sz="2000" b="1" kern="0" dirty="0" smtClean="0">
              <a:solidFill>
                <a:srgbClr val="C68106"/>
              </a:solidFill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08000" y="2023571"/>
            <a:ext cx="801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Количество операций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of live cases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en-US" sz="2000" b="1" kern="0" dirty="0" smtClean="0">
                <a:solidFill>
                  <a:srgbClr val="C68106"/>
                </a:solidFill>
                <a:latin typeface="+mn-lt"/>
              </a:rPr>
              <a:t>16</a:t>
            </a:r>
            <a:endParaRPr lang="ru-RU" sz="2000" b="1" kern="0" dirty="0" smtClean="0">
              <a:solidFill>
                <a:srgbClr val="C68106"/>
              </a:solidFill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endParaRPr lang="ru-RU" sz="2000" b="1" kern="0" dirty="0" smtClean="0">
              <a:solidFill>
                <a:srgbClr val="C6810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08000" y="1458253"/>
            <a:ext cx="801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Проведено симпозиумов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of symposia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sz="2000" b="1" kern="0" dirty="0" smtClean="0">
                <a:solidFill>
                  <a:srgbClr val="C68106"/>
                </a:solidFill>
                <a:latin typeface="+mn-lt"/>
              </a:rPr>
              <a:t>12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08000" y="2535821"/>
            <a:ext cx="8136000" cy="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84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Проведено</a:t>
            </a: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телемоста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teleconference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en-US" sz="2000" b="1" kern="0" dirty="0" smtClean="0">
                <a:solidFill>
                  <a:srgbClr val="C68106"/>
                </a:solidFill>
                <a:latin typeface="+mn-lt"/>
              </a:rPr>
              <a:t>3</a:t>
            </a:r>
            <a:endParaRPr lang="en-US" sz="2000" b="1" kern="0" dirty="0" smtClean="0">
              <a:solidFill>
                <a:srgbClr val="C68106"/>
              </a:solidFill>
              <a:latin typeface="+mn-lt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79600" y="2990815"/>
            <a:ext cx="7650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rgbClr val="1A2347"/>
                </a:solidFill>
              </a:rPr>
              <a:t>(2 – New York, USA; 1 – Melbourne</a:t>
            </a:r>
            <a:r>
              <a:rPr lang="en-US" sz="2000" kern="0" dirty="0">
                <a:solidFill>
                  <a:srgbClr val="1A2347"/>
                </a:solidFill>
              </a:rPr>
              <a:t>, Australia)</a:t>
            </a:r>
            <a:endParaRPr lang="en-US" sz="2000" kern="0" dirty="0" smtClean="0">
              <a:solidFill>
                <a:srgbClr val="1A2347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93784" y="3652361"/>
            <a:ext cx="8261048" cy="1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 smtClean="0">
                <a:solidFill>
                  <a:srgbClr val="1A2347"/>
                </a:solidFill>
              </a:rPr>
              <a:t>В рамках ТСТ-</a:t>
            </a:r>
            <a:r>
              <a:rPr lang="en-US" sz="2400" kern="0" dirty="0" smtClean="0">
                <a:solidFill>
                  <a:srgbClr val="1A2347"/>
                </a:solidFill>
              </a:rPr>
              <a:t>Russia </a:t>
            </a:r>
            <a:r>
              <a:rPr lang="ru-RU" sz="2400" kern="0" dirty="0" smtClean="0">
                <a:solidFill>
                  <a:srgbClr val="1A2347"/>
                </a:solidFill>
              </a:rPr>
              <a:t>проведена трехдневная сестринская конференция</a:t>
            </a:r>
          </a:p>
          <a:p>
            <a:pPr>
              <a:defRPr/>
            </a:pPr>
            <a:r>
              <a:rPr lang="ru-RU" sz="1200" kern="0" dirty="0">
                <a:solidFill>
                  <a:srgbClr val="1A2347"/>
                </a:solidFill>
              </a:rPr>
              <a:t> </a:t>
            </a:r>
            <a:endParaRPr lang="ru-RU" sz="1200" kern="0" dirty="0" smtClean="0">
              <a:solidFill>
                <a:srgbClr val="1A234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1A2347"/>
                </a:solidFill>
              </a:rPr>
              <a:t>As part of TCT-Russia held</a:t>
            </a:r>
            <a:r>
              <a:rPr lang="ru-RU" sz="2400" kern="0" dirty="0" smtClean="0">
                <a:solidFill>
                  <a:srgbClr val="1A2347"/>
                </a:solidFill>
              </a:rPr>
              <a:t> 3-</a:t>
            </a:r>
            <a:r>
              <a:rPr lang="en-US" sz="2400" kern="0" dirty="0" smtClean="0">
                <a:solidFill>
                  <a:srgbClr val="1A2347"/>
                </a:solidFill>
              </a:rPr>
              <a:t>days nurse course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2" y="173603"/>
            <a:ext cx="7769225" cy="138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Количество участников Московского Международного курса </a:t>
            </a:r>
          </a:p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1999 - 201</a:t>
            </a:r>
            <a:r>
              <a:rPr lang="en-US" sz="2800" kern="0" dirty="0" smtClean="0">
                <a:solidFill>
                  <a:srgbClr val="1A2347"/>
                </a:solidFill>
              </a:rPr>
              <a:t>4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154667827"/>
              </p:ext>
            </p:extLst>
          </p:nvPr>
        </p:nvGraphicFramePr>
        <p:xfrm>
          <a:off x="512913" y="695984"/>
          <a:ext cx="8321524" cy="485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5212" y="173603"/>
            <a:ext cx="7769225" cy="138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>
                <a:solidFill>
                  <a:srgbClr val="1A2347"/>
                </a:solidFill>
              </a:rPr>
              <a:t>Количество координаторов Московского Международного курса </a:t>
            </a:r>
          </a:p>
          <a:p>
            <a:pPr>
              <a:defRPr/>
            </a:pPr>
            <a:r>
              <a:rPr lang="ru-RU" sz="2800" kern="0" dirty="0">
                <a:solidFill>
                  <a:srgbClr val="1A2347"/>
                </a:solidFill>
              </a:rPr>
              <a:t>1999 - 201</a:t>
            </a:r>
            <a:r>
              <a:rPr lang="en-US" sz="2800" kern="0" dirty="0">
                <a:solidFill>
                  <a:srgbClr val="1A2347"/>
                </a:solidFill>
              </a:rPr>
              <a:t>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55571965"/>
              </p:ext>
            </p:extLst>
          </p:nvPr>
        </p:nvGraphicFramePr>
        <p:xfrm>
          <a:off x="363462" y="1136952"/>
          <a:ext cx="8188476" cy="493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958" y="3942482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27979" y="3973565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21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00446" y="3630002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4898" y="3378112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44</a:t>
            </a:r>
            <a:endParaRPr lang="ru-RU" sz="1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6012"/>
            <a:ext cx="7620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19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922830"/>
            <a:ext cx="9144000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Программный комитет /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Program Committee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 l="28419" t="31641" r="32555" b="21731"/>
          <a:stretch>
            <a:fillRect/>
          </a:stretch>
        </p:blipFill>
        <p:spPr bwMode="auto">
          <a:xfrm>
            <a:off x="715108" y="1588588"/>
            <a:ext cx="388200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32325" t="27124" r="32802" b="26380"/>
          <a:stretch>
            <a:fillRect/>
          </a:stretch>
        </p:blipFill>
        <p:spPr bwMode="auto">
          <a:xfrm>
            <a:off x="4689233" y="1588588"/>
            <a:ext cx="3955417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4" y="1607190"/>
            <a:ext cx="3746825" cy="324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8" y="1607191"/>
            <a:ext cx="3800160" cy="32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21" y="1588589"/>
            <a:ext cx="3683857" cy="326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4" y="1607191"/>
            <a:ext cx="3746825" cy="32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7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83323" y="253897"/>
            <a:ext cx="3763108" cy="46384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chemeClr val="tx1"/>
                </a:solidFill>
              </a:rPr>
              <a:t>Russian </a:t>
            </a:r>
            <a:r>
              <a:rPr lang="en-US" sz="2400" b="1" dirty="0" smtClean="0">
                <a:solidFill>
                  <a:schemeClr val="tx1"/>
                </a:solidFill>
              </a:rPr>
              <a:t>faculty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6" y="717743"/>
            <a:ext cx="7556988" cy="52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61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83323" y="253897"/>
            <a:ext cx="3763108" cy="46384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International </a:t>
            </a:r>
            <a:r>
              <a:rPr lang="en-US" b="1" dirty="0" smtClean="0">
                <a:solidFill>
                  <a:schemeClr val="tx1"/>
                </a:solidFill>
              </a:rPr>
              <a:t>faculty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0" y="717743"/>
            <a:ext cx="8338102" cy="464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019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CT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5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6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7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8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9 - &amp;quot;Photo&amp;quot;&quot;/&gt;&lt;property id=&quot;20307&quot; value=&quot;411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RF_2006_background 9">
      <a:dk1>
        <a:srgbClr val="000000"/>
      </a:dk1>
      <a:lt1>
        <a:srgbClr val="FFFFFF"/>
      </a:lt1>
      <a:dk2>
        <a:srgbClr val="28356B"/>
      </a:dk2>
      <a:lt2>
        <a:srgbClr val="4D4D4D"/>
      </a:lt2>
      <a:accent1>
        <a:srgbClr val="992920"/>
      </a:accent1>
      <a:accent2>
        <a:srgbClr val="438BB0"/>
      </a:accent2>
      <a:accent3>
        <a:srgbClr val="FFFFFF"/>
      </a:accent3>
      <a:accent4>
        <a:srgbClr val="000000"/>
      </a:accent4>
      <a:accent5>
        <a:srgbClr val="CAACAB"/>
      </a:accent5>
      <a:accent6>
        <a:srgbClr val="3C7D9F"/>
      </a:accent6>
      <a:hlink>
        <a:srgbClr val="D1C24F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28356B"/>
        </a:dk2>
        <a:lt2>
          <a:srgbClr val="4D4D4D"/>
        </a:lt2>
        <a:accent1>
          <a:srgbClr val="992920"/>
        </a:accent1>
        <a:accent2>
          <a:srgbClr val="438BB0"/>
        </a:accent2>
        <a:accent3>
          <a:srgbClr val="FFFFFF"/>
        </a:accent3>
        <a:accent4>
          <a:srgbClr val="000000"/>
        </a:accent4>
        <a:accent5>
          <a:srgbClr val="CAACAB"/>
        </a:accent5>
        <a:accent6>
          <a:srgbClr val="3C7D9F"/>
        </a:accent6>
        <a:hlink>
          <a:srgbClr val="D1C24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241</Words>
  <Application>Microsoft Office PowerPoint</Application>
  <PresentationFormat>On-screen Show (4:3)</PresentationFormat>
  <Paragraphs>120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CRF_2006_background</vt:lpstr>
      <vt:lpstr>TCT RUSSIA 2014   XVI Московский Международный курс по рентгенэндоваскулярной диагностике и лечению  XVI Moscow's International Course on Endovascular Therapies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WELCOME TO THE TCT RUSSIA 2015 18 – 20 June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A</cp:lastModifiedBy>
  <cp:revision>201</cp:revision>
  <cp:lastPrinted>2014-06-18T09:17:34Z</cp:lastPrinted>
  <dcterms:created xsi:type="dcterms:W3CDTF">2013-06-11T10:31:22Z</dcterms:created>
  <dcterms:modified xsi:type="dcterms:W3CDTF">2014-06-18T12:21:45Z</dcterms:modified>
</cp:coreProperties>
</file>