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4" r:id="rId2"/>
    <p:sldId id="411" r:id="rId3"/>
    <p:sldId id="415" r:id="rId4"/>
    <p:sldId id="417" r:id="rId5"/>
    <p:sldId id="419" r:id="rId6"/>
    <p:sldId id="424" r:id="rId7"/>
    <p:sldId id="427" r:id="rId8"/>
    <p:sldId id="425" r:id="rId9"/>
    <p:sldId id="426" r:id="rId10"/>
    <p:sldId id="421" r:id="rId11"/>
    <p:sldId id="428" r:id="rId12"/>
    <p:sldId id="420" r:id="rId13"/>
    <p:sldId id="423" r:id="rId14"/>
    <p:sldId id="422" r:id="rId15"/>
  </p:sldIdLst>
  <p:sldSz cx="9144000" cy="6858000" type="screen4x3"/>
  <p:notesSz cx="7086600" cy="9372600"/>
  <p:custDataLst>
    <p:tags r:id="rId18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106"/>
    <a:srgbClr val="121832"/>
    <a:srgbClr val="1A2347"/>
    <a:srgbClr val="28356B"/>
    <a:srgbClr val="275267"/>
    <a:srgbClr val="36718E"/>
    <a:srgbClr val="009999"/>
    <a:srgbClr val="315575"/>
    <a:srgbClr val="0A2D74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8" autoAdjust="0"/>
  </p:normalViewPr>
  <p:slideViewPr>
    <p:cSldViewPr snapToGrid="0">
      <p:cViewPr varScale="1">
        <p:scale>
          <a:sx n="65" d="100"/>
          <a:sy n="65" d="100"/>
        </p:scale>
        <p:origin x="-1306" y="-77"/>
      </p:cViewPr>
      <p:guideLst>
        <p:guide orient="horz" pos="3360"/>
        <p:guide pos="143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79125314065094E-2"/>
          <c:y val="2.9326680124555901E-2"/>
          <c:w val="0.90993308437252596"/>
          <c:h val="0.8087483565080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935</a:t>
                    </a:r>
                    <a:r>
                      <a:rPr lang="ru-RU" smtClean="0"/>
                      <a:t> 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 Russia</c:v>
                </c:pt>
                <c:pt idx="14">
                  <c:v>2013 TCT Russia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240</c:v>
                </c:pt>
                <c:pt idx="1">
                  <c:v>280</c:v>
                </c:pt>
                <c:pt idx="2">
                  <c:v>340</c:v>
                </c:pt>
                <c:pt idx="3">
                  <c:v>460</c:v>
                </c:pt>
                <c:pt idx="4">
                  <c:v>400</c:v>
                </c:pt>
                <c:pt idx="5">
                  <c:v>420</c:v>
                </c:pt>
                <c:pt idx="6">
                  <c:v>450</c:v>
                </c:pt>
                <c:pt idx="7">
                  <c:v>640</c:v>
                </c:pt>
                <c:pt idx="8">
                  <c:v>600</c:v>
                </c:pt>
                <c:pt idx="9">
                  <c:v>610</c:v>
                </c:pt>
                <c:pt idx="10">
                  <c:v>614</c:v>
                </c:pt>
                <c:pt idx="11">
                  <c:v>620</c:v>
                </c:pt>
                <c:pt idx="12">
                  <c:v>640</c:v>
                </c:pt>
                <c:pt idx="13">
                  <c:v>935</c:v>
                </c:pt>
                <c:pt idx="14">
                  <c:v>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1168"/>
        <c:axId val="33566720"/>
      </c:barChart>
      <c:catAx>
        <c:axId val="5671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3566720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3356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56711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4010646181292E-2"/>
          <c:y val="3.8552848393399834E-2"/>
          <c:w val="0.93673372876777805"/>
          <c:h val="0.71369103620030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Российские координаторы / Russian Faculty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Sheet1!$A$2:$A$16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TCT-Russia</c:v>
                </c:pt>
                <c:pt idx="14">
                  <c:v>2013 TCT-Russia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44</c:v>
                </c:pt>
                <c:pt idx="9">
                  <c:v>34</c:v>
                </c:pt>
                <c:pt idx="10">
                  <c:v>30</c:v>
                </c:pt>
                <c:pt idx="11">
                  <c:v>37</c:v>
                </c:pt>
                <c:pt idx="12">
                  <c:v>32</c:v>
                </c:pt>
                <c:pt idx="13">
                  <c:v>51</c:v>
                </c:pt>
                <c:pt idx="14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Иностранные координаторы / International Faculty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Sheet1!$A$2:$A$16</c:f>
              <c:strCach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TCT-Russia</c:v>
                </c:pt>
                <c:pt idx="14">
                  <c:v>2013 TCT-Russia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15</c:v>
                </c:pt>
                <c:pt idx="1">
                  <c:v>14</c:v>
                </c:pt>
                <c:pt idx="2">
                  <c:v>21</c:v>
                </c:pt>
                <c:pt idx="3">
                  <c:v>33</c:v>
                </c:pt>
                <c:pt idx="4">
                  <c:v>41</c:v>
                </c:pt>
                <c:pt idx="5">
                  <c:v>40</c:v>
                </c:pt>
                <c:pt idx="6">
                  <c:v>42</c:v>
                </c:pt>
                <c:pt idx="7">
                  <c:v>48</c:v>
                </c:pt>
                <c:pt idx="8">
                  <c:v>68</c:v>
                </c:pt>
                <c:pt idx="9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51</c:v>
                </c:pt>
                <c:pt idx="13">
                  <c:v>74</c:v>
                </c:pt>
                <c:pt idx="1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68480"/>
        <c:axId val="33674368"/>
      </c:barChart>
      <c:catAx>
        <c:axId val="3366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3674368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3367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66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973078792425098E-2"/>
          <c:y val="0.10282822515204799"/>
          <c:w val="0.32882846576090596"/>
          <c:h val="0.1903804514988764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0.31568</cdr:x>
      <cdr:y>0.34738</cdr:y>
    </cdr:from>
    <cdr:to>
      <cdr:x>0.36242</cdr:x>
      <cdr:y>0.40354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2584925" y="1713292"/>
          <a:ext cx="38272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69</a:t>
          </a:r>
        </a:p>
      </cdr:txBody>
    </cdr:sp>
  </cdr:relSizeAnchor>
  <cdr:relSizeAnchor xmlns:cdr="http://schemas.openxmlformats.org/drawingml/2006/chartDrawing">
    <cdr:from>
      <cdr:x>0.38095</cdr:x>
      <cdr:y>0.37013</cdr:y>
    </cdr:from>
    <cdr:to>
      <cdr:x>0.4277</cdr:x>
      <cdr:y>0.42629</cdr:y>
    </cdr:to>
    <cdr:sp macro="" textlink="">
      <cdr:nvSpPr>
        <cdr:cNvPr id="5" name="TextBox 24"/>
        <cdr:cNvSpPr txBox="1"/>
      </cdr:nvSpPr>
      <cdr:spPr>
        <a:xfrm xmlns:a="http://schemas.openxmlformats.org/drawingml/2006/main">
          <a:off x="3119365" y="1825525"/>
          <a:ext cx="382811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0.44267</cdr:x>
      <cdr:y>0.35504</cdr:y>
    </cdr:from>
    <cdr:to>
      <cdr:x>0.48942</cdr:x>
      <cdr:y>0.41121</cdr:y>
    </cdr:to>
    <cdr:sp macro="" textlink="">
      <cdr:nvSpPr>
        <cdr:cNvPr id="6" name="TextBox 24"/>
        <cdr:cNvSpPr txBox="1"/>
      </cdr:nvSpPr>
      <cdr:spPr>
        <a:xfrm xmlns:a="http://schemas.openxmlformats.org/drawingml/2006/main">
          <a:off x="3624781" y="1751092"/>
          <a:ext cx="382811" cy="277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67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0.55596</cdr:x>
      <cdr:y>0.12222</cdr:y>
    </cdr:from>
    <cdr:to>
      <cdr:x>0.61825</cdr:x>
      <cdr:y>0.17838</cdr:y>
    </cdr:to>
    <cdr:sp macro="" textlink="">
      <cdr:nvSpPr>
        <cdr:cNvPr id="7" name="TextBox 24"/>
        <cdr:cNvSpPr txBox="1"/>
      </cdr:nvSpPr>
      <cdr:spPr>
        <a:xfrm xmlns:a="http://schemas.openxmlformats.org/drawingml/2006/main">
          <a:off x="4552470" y="602784"/>
          <a:ext cx="51003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112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0.5024</cdr:x>
      <cdr:y>0.31193</cdr:y>
    </cdr:from>
    <cdr:to>
      <cdr:x>0.54915</cdr:x>
      <cdr:y>0.36809</cdr:y>
    </cdr:to>
    <cdr:sp macro="" textlink="">
      <cdr:nvSpPr>
        <cdr:cNvPr id="8" name="TextBox 24"/>
        <cdr:cNvSpPr txBox="1"/>
      </cdr:nvSpPr>
      <cdr:spPr>
        <a:xfrm xmlns:a="http://schemas.openxmlformats.org/drawingml/2006/main">
          <a:off x="4113903" y="1538447"/>
          <a:ext cx="382812" cy="2769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75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0.62737</cdr:x>
      <cdr:y>0.19551</cdr:y>
    </cdr:from>
    <cdr:to>
      <cdr:x>0.67412</cdr:x>
      <cdr:y>0.25168</cdr:y>
    </cdr:to>
    <cdr:sp macro="" textlink="">
      <cdr:nvSpPr>
        <cdr:cNvPr id="9" name="TextBox 24"/>
        <cdr:cNvSpPr txBox="1"/>
      </cdr:nvSpPr>
      <cdr:spPr>
        <a:xfrm xmlns:a="http://schemas.openxmlformats.org/drawingml/2006/main">
          <a:off x="5137204" y="964279"/>
          <a:ext cx="3828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98</a:t>
          </a:r>
        </a:p>
      </cdr:txBody>
    </cdr:sp>
  </cdr:relSizeAnchor>
  <cdr:relSizeAnchor xmlns:cdr="http://schemas.openxmlformats.org/drawingml/2006/chartDrawing">
    <cdr:from>
      <cdr:x>0.6884</cdr:x>
      <cdr:y>0.20198</cdr:y>
    </cdr:from>
    <cdr:to>
      <cdr:x>0.73514</cdr:x>
      <cdr:y>0.25815</cdr:y>
    </cdr:to>
    <cdr:sp macro="" textlink="">
      <cdr:nvSpPr>
        <cdr:cNvPr id="10" name="TextBox 24"/>
        <cdr:cNvSpPr txBox="1"/>
      </cdr:nvSpPr>
      <cdr:spPr>
        <a:xfrm xmlns:a="http://schemas.openxmlformats.org/drawingml/2006/main">
          <a:off x="5636972" y="996177"/>
          <a:ext cx="382729" cy="277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97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0.74554</cdr:x>
      <cdr:y>0.15887</cdr:y>
    </cdr:from>
    <cdr:to>
      <cdr:x>0.80133</cdr:x>
      <cdr:y>0.21503</cdr:y>
    </cdr:to>
    <cdr:sp macro="" textlink="">
      <cdr:nvSpPr>
        <cdr:cNvPr id="11" name="TextBox 24"/>
        <cdr:cNvSpPr txBox="1"/>
      </cdr:nvSpPr>
      <cdr:spPr>
        <a:xfrm xmlns:a="http://schemas.openxmlformats.org/drawingml/2006/main">
          <a:off x="6104805" y="783552"/>
          <a:ext cx="45689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105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0.81305</cdr:x>
      <cdr:y>0.27139</cdr:y>
    </cdr:from>
    <cdr:to>
      <cdr:x>0.8598</cdr:x>
      <cdr:y>0.32755</cdr:y>
    </cdr:to>
    <cdr:sp macro="" textlink="">
      <cdr:nvSpPr>
        <cdr:cNvPr id="12" name="TextBox 24"/>
        <cdr:cNvSpPr txBox="1"/>
      </cdr:nvSpPr>
      <cdr:spPr>
        <a:xfrm xmlns:a="http://schemas.openxmlformats.org/drawingml/2006/main">
          <a:off x="6657678" y="1338527"/>
          <a:ext cx="382812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83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0.86918</cdr:x>
      <cdr:y>0.0597</cdr:y>
    </cdr:from>
    <cdr:to>
      <cdr:x>0.94157</cdr:x>
      <cdr:y>0.11586</cdr:y>
    </cdr:to>
    <cdr:sp macro="" textlink="">
      <cdr:nvSpPr>
        <cdr:cNvPr id="13" name="TextBox 24"/>
        <cdr:cNvSpPr txBox="1"/>
      </cdr:nvSpPr>
      <cdr:spPr>
        <a:xfrm xmlns:a="http://schemas.openxmlformats.org/drawingml/2006/main">
          <a:off x="7117253" y="294453"/>
          <a:ext cx="59275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125 *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0.93248</cdr:x>
      <cdr:y>0.03598</cdr:y>
    </cdr:from>
    <cdr:to>
      <cdr:x>0.98719</cdr:x>
      <cdr:y>0.09215</cdr:y>
    </cdr:to>
    <cdr:sp macro="" textlink="">
      <cdr:nvSpPr>
        <cdr:cNvPr id="14" name="TextBox 24"/>
        <cdr:cNvSpPr txBox="1"/>
      </cdr:nvSpPr>
      <cdr:spPr>
        <a:xfrm xmlns:a="http://schemas.openxmlformats.org/drawingml/2006/main">
          <a:off x="7635583" y="177467"/>
          <a:ext cx="447987" cy="277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128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fld id="{B31C20A2-4449-EE43-95F0-BA70E4E39F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fld id="{2E0CD6EA-4CC9-174C-ADEE-1A2C2B6FF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31925"/>
            <a:ext cx="7772400" cy="1470025"/>
          </a:xfrm>
        </p:spPr>
        <p:txBody>
          <a:bodyPr/>
          <a:lstStyle>
            <a:lvl1pPr>
              <a:defRPr sz="40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77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400" i="1"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5575"/>
            <a:ext cx="220821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5"/>
            <a:ext cx="6475412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1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0000"/>
        <a:buFont typeface="Wingdings 2" charset="2"/>
        <a:buChar char="¡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38225" y="2416175"/>
            <a:ext cx="7772400" cy="3183920"/>
          </a:xfrm>
        </p:spPr>
        <p:txBody>
          <a:bodyPr/>
          <a:lstStyle/>
          <a:p>
            <a:r>
              <a:rPr lang="en-US" dirty="0"/>
              <a:t>TCT </a:t>
            </a:r>
            <a:r>
              <a:rPr lang="en-US" dirty="0" smtClean="0"/>
              <a:t>RUSSIA 2013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XV </a:t>
            </a:r>
            <a:r>
              <a:rPr lang="en-US" dirty="0" err="1"/>
              <a:t>Московский</a:t>
            </a:r>
            <a:r>
              <a:rPr lang="en-US" dirty="0"/>
              <a:t> </a:t>
            </a:r>
            <a:r>
              <a:rPr lang="en-US" dirty="0" err="1"/>
              <a:t>Международный</a:t>
            </a:r>
            <a:r>
              <a:rPr lang="en-US" dirty="0"/>
              <a:t> </a:t>
            </a:r>
            <a:r>
              <a:rPr lang="en-US" dirty="0" err="1"/>
              <a:t>курс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рентгенэндоваскулярной</a:t>
            </a:r>
            <a:r>
              <a:rPr lang="en-US" dirty="0"/>
              <a:t> </a:t>
            </a:r>
            <a:r>
              <a:rPr lang="en-US" dirty="0" err="1"/>
              <a:t>диагностике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лечению</a:t>
            </a:r>
            <a:endParaRPr lang="en-US" dirty="0"/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33575" y="5515429"/>
            <a:ext cx="6400800" cy="604760"/>
          </a:xfrm>
        </p:spPr>
        <p:txBody>
          <a:bodyPr/>
          <a:lstStyle/>
          <a:p>
            <a:r>
              <a:rPr lang="ru-RU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91932" y="1041365"/>
            <a:ext cx="7945742" cy="5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Титульные программные спонсоры /</a:t>
            </a:r>
            <a:endParaRPr lang="en-US" sz="2800" kern="0" dirty="0" smtClean="0">
              <a:solidFill>
                <a:srgbClr val="1A2347"/>
              </a:solidFill>
            </a:endParaRPr>
          </a:p>
          <a:p>
            <a:pPr>
              <a:defRPr/>
            </a:pPr>
            <a:r>
              <a:rPr lang="en-US" sz="2800" kern="0" dirty="0" smtClean="0">
                <a:solidFill>
                  <a:srgbClr val="1A2347"/>
                </a:solidFill>
              </a:rPr>
              <a:t>Title Sponsors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95482" y="4418482"/>
            <a:ext cx="7945742" cy="5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Спонсоры /</a:t>
            </a:r>
            <a:r>
              <a:rPr lang="en-US" sz="2800" kern="0" dirty="0" smtClean="0">
                <a:solidFill>
                  <a:srgbClr val="1A2347"/>
                </a:solidFill>
              </a:rPr>
              <a:t> Sponsors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27" y="2026091"/>
            <a:ext cx="7562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27" y="5106102"/>
            <a:ext cx="5819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0" t="13526" r="29684" b="29965"/>
          <a:stretch/>
        </p:blipFill>
        <p:spPr bwMode="auto">
          <a:xfrm>
            <a:off x="1353972" y="989361"/>
            <a:ext cx="4355165" cy="3037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coolSlant"/>
            <a:contourClr>
              <a:srgbClr val="C0C0C0"/>
            </a:contourClr>
          </a:sp3d>
          <a:ex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6184" y="134084"/>
            <a:ext cx="5486400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Оргкомитет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</a:t>
            </a:r>
            <a:endParaRPr lang="en-US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Organizing 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Committee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8862" y="4036337"/>
            <a:ext cx="799510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исполнительного директора </a:t>
            </a:r>
          </a:p>
          <a:p>
            <a:pPr algn="ctr"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Селиванову Елену</a:t>
            </a:r>
          </a:p>
          <a:p>
            <a:pPr algn="ctr"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Устинова Николая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6025314"/>
            <a:ext cx="6037385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Осичкину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Оксану</a:t>
            </a:r>
          </a:p>
          <a:p>
            <a:pPr algn="ctr"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Тихонову Милу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3972" y="5245987"/>
            <a:ext cx="7789996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Секретариат 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конгресса</a:t>
            </a:r>
            <a:endParaRPr lang="en-US" sz="24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ООО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4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Артизан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-групп»</a:t>
            </a:r>
          </a:p>
        </p:txBody>
      </p:sp>
    </p:spTree>
    <p:extLst>
      <p:ext uri="{BB962C8B-B14F-4D97-AF65-F5344CB8AC3E}">
        <p14:creationId xmlns:p14="http://schemas.microsoft.com/office/powerpoint/2010/main" val="283106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3" y="233290"/>
            <a:ext cx="7769225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2800" kern="0" dirty="0" smtClean="0">
              <a:solidFill>
                <a:srgbClr val="1A2347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581323"/>
            <a:ext cx="9144000" cy="2310505"/>
          </a:xfrm>
          <a:prstGeom prst="rect">
            <a:avLst/>
          </a:prstGeom>
          <a:solidFill>
            <a:srgbClr val="0070C0">
              <a:alpha val="68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БЛАГОДАРНОСТЬ СОТРУДНИКАМ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НЦ ССХ ИМ. А.Н. БАКУЛЕВА И ЕГО РУКОВОДИТЕЛЮ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АКАДЕМИКУ Л.А. БОКЕРИЯ ЗА ОРГАНИЗАЦИЮ И ПРОВЕДЕНИЕ ВСЕХ ДЕМОНСТРАЦИЙ ОПЕРАЦИЙ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3" y="233290"/>
            <a:ext cx="7769225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2800" kern="0" dirty="0" smtClean="0">
              <a:solidFill>
                <a:srgbClr val="1A2347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879483"/>
            <a:ext cx="9144000" cy="3480056"/>
          </a:xfrm>
          <a:prstGeom prst="rect">
            <a:avLst/>
          </a:prstGeom>
          <a:solidFill>
            <a:srgbClr val="0070C0">
              <a:alpha val="68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БЛАГОДАРНОСТЬ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/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GRATITUDE</a:t>
            </a:r>
          </a:p>
          <a:p>
            <a:pPr algn="ctr" eaLnBrk="1" hangingPunct="1">
              <a:buClrTx/>
              <a:buFontTx/>
              <a:buNone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ГРУППЕ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ПЕРЕВОДЧИКОВ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/ GROUP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TRANSLATORS</a:t>
            </a:r>
          </a:p>
          <a:p>
            <a:pPr algn="ctr" eaLnBrk="1" hangingPunct="1">
              <a:buClrTx/>
              <a:buFontTx/>
              <a:buNone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ГОСТИНИЧНОМУ КОМПЛЕКСУ «РЕНЕССАНС МОСКВА МОНАРХ ЦЕНТР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 HOTEL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«RENAISSANCE MOSCOW MONARCH CENTER»</a:t>
            </a:r>
          </a:p>
          <a:p>
            <a:pPr algn="ctr" eaLnBrk="1" hangingPunct="1">
              <a:buClrTx/>
              <a:buFontTx/>
              <a:buNone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ТЕХНИЧЕСКОЙ СЛУЖБЕ ОБЕСПЕЧИВАЮЩЕЙ РАБОТУ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TCT-RUSSIA / TECHNICAL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SERVICE OPERATES TCT-RUSSIA</a:t>
            </a:r>
          </a:p>
          <a:p>
            <a:pPr algn="ctr" eaLnBrk="1" hangingPunct="1">
              <a:buClrTx/>
              <a:buFontTx/>
              <a:buNone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ПРЕССЕ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/ PRESS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9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38225" y="2416175"/>
            <a:ext cx="7772400" cy="31839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 TO THE</a:t>
            </a:r>
            <a:br>
              <a:rPr lang="en-US" dirty="0" smtClean="0"/>
            </a:br>
            <a:r>
              <a:rPr lang="en-US" dirty="0" smtClean="0">
                <a:solidFill>
                  <a:srgbClr val="C68106"/>
                </a:solidFill>
              </a:rPr>
              <a:t>TCT RUSSIA 2014</a:t>
            </a:r>
            <a:endParaRPr lang="en-US" dirty="0">
              <a:solidFill>
                <a:srgbClr val="C68106"/>
              </a:solidFill>
            </a:endParaRP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33575" y="5515429"/>
            <a:ext cx="6400800" cy="604760"/>
          </a:xfrm>
        </p:spPr>
        <p:txBody>
          <a:bodyPr/>
          <a:lstStyle/>
          <a:p>
            <a:r>
              <a:rPr lang="ru-RU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9554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3" y="233290"/>
            <a:ext cx="4495615" cy="5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Участники / </a:t>
            </a:r>
            <a:r>
              <a:rPr lang="en-US" sz="2800" kern="0" dirty="0" smtClean="0">
                <a:solidFill>
                  <a:srgbClr val="1A2347"/>
                </a:solidFill>
              </a:rPr>
              <a:t>Participants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71420" y="1013110"/>
            <a:ext cx="7772400" cy="58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Количество  участников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 </a:t>
            </a: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/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 Number of participants</a:t>
            </a:r>
            <a:endParaRPr lang="ru-RU" b="1" kern="0" dirty="0" smtClean="0">
              <a:solidFill>
                <a:srgbClr val="28356B"/>
              </a:solidFill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57411" y="2804870"/>
            <a:ext cx="8098518" cy="4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География участников / 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Geography of participants</a:t>
            </a:r>
            <a:endParaRPr lang="ru-RU" b="1" kern="0" dirty="0" smtClean="0">
              <a:solidFill>
                <a:srgbClr val="28356B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69995" y="2182310"/>
            <a:ext cx="7772400" cy="58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Количество  стран / 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Number of countries</a:t>
            </a: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ru-RU" b="1" kern="0" dirty="0" smtClean="0">
                <a:solidFill>
                  <a:srgbClr val="C68106"/>
                </a:solidFill>
                <a:latin typeface="+mn-lt"/>
              </a:rPr>
              <a:t>34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69995" y="1441704"/>
            <a:ext cx="7769225" cy="5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solidFill>
                  <a:srgbClr val="C68106"/>
                </a:solidFill>
              </a:rPr>
              <a:t>1082 (65 – online)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1349604" y="3251598"/>
            <a:ext cx="2424112" cy="30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Россия</a:t>
            </a:r>
            <a:endParaRPr lang="en-US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Армения</a:t>
            </a:r>
            <a:endParaRPr lang="ru-RU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Беларусь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Украина</a:t>
            </a:r>
            <a:endParaRPr lang="en-US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Казахстан</a:t>
            </a:r>
            <a:endParaRPr lang="ru-RU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Кыргызстан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Молдова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Таджикистан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Туркменистан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/>
              <a:t>Узбекистан</a:t>
            </a: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3969432" y="3266381"/>
            <a:ext cx="2424112" cy="29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USA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Austria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Belgium</a:t>
            </a:r>
            <a:endParaRPr lang="en-US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Brazil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Czech Republic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Greece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Switzerland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Denmark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France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Germany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India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Israel</a:t>
            </a:r>
            <a:endParaRPr lang="en-US" sz="16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36862" y="3266381"/>
            <a:ext cx="2424112" cy="29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Italy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/>
              <a:t>Japan</a:t>
            </a:r>
            <a:endParaRPr lang="en-US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Korea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Latvia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Lebanon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Lithuania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Mexico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Poland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Spain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Taiwan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UK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/>
              <a:t>Uruguay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4829" y="233290"/>
            <a:ext cx="5537627" cy="5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Курсы / </a:t>
            </a:r>
            <a:r>
              <a:rPr lang="en-US" sz="2800" kern="0" dirty="0" smtClean="0">
                <a:solidFill>
                  <a:srgbClr val="1A2347"/>
                </a:solidFill>
              </a:rPr>
              <a:t>Courses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08000" y="1120483"/>
            <a:ext cx="801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Количество  лекций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of lectures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ru-RU" sz="2000" b="1" kern="0" dirty="0" smtClean="0">
                <a:solidFill>
                  <a:srgbClr val="C68106"/>
                </a:solidFill>
                <a:latin typeface="+mn-lt"/>
              </a:rPr>
              <a:t>116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08000" y="2457322"/>
            <a:ext cx="801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Количество операций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of live cases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ru-RU" sz="2000" b="1" kern="0" dirty="0" smtClean="0">
                <a:solidFill>
                  <a:srgbClr val="C68106"/>
                </a:solidFill>
                <a:latin typeface="+mn-lt"/>
              </a:rPr>
              <a:t>15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08000" y="1763051"/>
            <a:ext cx="801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Проведено симпозиумов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of symposia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ru-RU" sz="2000" b="1" kern="0" dirty="0" smtClean="0">
                <a:solidFill>
                  <a:srgbClr val="C68106"/>
                </a:solidFill>
                <a:latin typeface="+mn-lt"/>
              </a:rPr>
              <a:t>14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008000" y="3028187"/>
            <a:ext cx="8136000" cy="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84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10000"/>
              <a:buFontTx/>
              <a:buChar char="•"/>
              <a:tabLst/>
              <a:defRPr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Проведено</a:t>
            </a:r>
            <a:r>
              <a:rPr lang="ru-RU" b="1" kern="0" dirty="0" smtClean="0">
                <a:solidFill>
                  <a:srgbClr val="28356B"/>
                </a:solidFill>
                <a:latin typeface="+mn-lt"/>
              </a:rPr>
              <a:t> 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телемоста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Number teleconference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</a:t>
            </a:r>
            <a:r>
              <a:rPr lang="en-US" b="1" kern="0" dirty="0" smtClean="0">
                <a:solidFill>
                  <a:srgbClr val="28356B"/>
                </a:solidFill>
                <a:latin typeface="+mn-lt"/>
              </a:rPr>
              <a:t> </a:t>
            </a:r>
            <a:r>
              <a:rPr lang="en-US" sz="2000" b="1" kern="0" dirty="0" smtClean="0">
                <a:solidFill>
                  <a:srgbClr val="C68106"/>
                </a:solidFill>
                <a:latin typeface="+mn-lt"/>
              </a:rPr>
              <a:t>2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72000" y="3531979"/>
            <a:ext cx="7650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rgbClr val="1A2347"/>
                </a:solidFill>
              </a:rPr>
              <a:t>(Tel-Aviv, Israel; Milan, Italy)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82952" y="4158031"/>
            <a:ext cx="8261048" cy="8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 smtClean="0">
                <a:solidFill>
                  <a:srgbClr val="1A2347"/>
                </a:solidFill>
              </a:rPr>
              <a:t>В рамках ТСТ-</a:t>
            </a:r>
            <a:r>
              <a:rPr lang="en-US" sz="2400" kern="0" dirty="0" smtClean="0">
                <a:solidFill>
                  <a:srgbClr val="1A2347"/>
                </a:solidFill>
              </a:rPr>
              <a:t>Russia </a:t>
            </a:r>
            <a:r>
              <a:rPr lang="ru-RU" sz="2400" kern="0" dirty="0" smtClean="0">
                <a:solidFill>
                  <a:srgbClr val="1A2347"/>
                </a:solidFill>
              </a:rPr>
              <a:t>проведена сестринская секция</a:t>
            </a:r>
            <a:r>
              <a:rPr lang="en-US" sz="2400" kern="0" dirty="0" smtClean="0">
                <a:solidFill>
                  <a:srgbClr val="1A2347"/>
                </a:solidFill>
              </a:rPr>
              <a:t> /</a:t>
            </a:r>
            <a:endParaRPr lang="ru-RU" sz="2400" kern="0" dirty="0" smtClean="0">
              <a:solidFill>
                <a:srgbClr val="1A234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1A2347"/>
                </a:solidFill>
              </a:rPr>
              <a:t>As part of TCT-Russia held nurse section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008000" y="4969361"/>
            <a:ext cx="8172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spcBef>
                <a:spcPct val="35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Зарег</a:t>
            </a:r>
            <a:r>
              <a:rPr lang="ru-RU" sz="2000" b="1" kern="0" dirty="0">
                <a:solidFill>
                  <a:srgbClr val="28356B"/>
                </a:solidFill>
                <a:latin typeface="+mn-lt"/>
              </a:rPr>
              <a:t>и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стрировано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 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участников /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 registered participants: </a:t>
            </a:r>
            <a:r>
              <a:rPr lang="en-US" sz="2000" b="1" kern="0" dirty="0" smtClean="0">
                <a:solidFill>
                  <a:srgbClr val="C68106"/>
                </a:solidFill>
                <a:latin typeface="+mn-lt"/>
              </a:rPr>
              <a:t>174</a:t>
            </a:r>
            <a:endParaRPr lang="ru-RU" sz="2000" b="1" kern="0" dirty="0" smtClean="0">
              <a:solidFill>
                <a:srgbClr val="C68106"/>
              </a:solidFill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08000" y="5509953"/>
            <a:ext cx="8172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spcBef>
                <a:spcPct val="35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Заслушано лекций / </a:t>
            </a:r>
            <a:r>
              <a:rPr lang="en-US" sz="2000" b="1" kern="0" dirty="0" smtClean="0">
                <a:solidFill>
                  <a:srgbClr val="28356B"/>
                </a:solidFill>
                <a:latin typeface="+mn-lt"/>
              </a:rPr>
              <a:t>Listened lectures</a:t>
            </a:r>
            <a:r>
              <a:rPr lang="ru-RU" sz="2000" b="1" kern="0" dirty="0" smtClean="0">
                <a:solidFill>
                  <a:srgbClr val="28356B"/>
                </a:solidFill>
                <a:latin typeface="+mn-lt"/>
              </a:rPr>
              <a:t>: </a:t>
            </a:r>
            <a:r>
              <a:rPr lang="ru-RU" sz="2000" b="1" kern="0" dirty="0" smtClean="0">
                <a:solidFill>
                  <a:srgbClr val="C68106"/>
                </a:solidFill>
                <a:latin typeface="+mn-lt"/>
              </a:rPr>
              <a:t>25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5213" y="701142"/>
            <a:ext cx="7769225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Количество участников Московского Международного курса </a:t>
            </a:r>
          </a:p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1999 - 2013</a:t>
            </a:r>
            <a:endParaRPr lang="en-US" sz="2800" kern="0" dirty="0" smtClean="0">
              <a:solidFill>
                <a:srgbClr val="1A2347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455847075"/>
              </p:ext>
            </p:extLst>
          </p:nvPr>
        </p:nvGraphicFramePr>
        <p:xfrm>
          <a:off x="789063" y="1400235"/>
          <a:ext cx="8321524" cy="485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58" y="6361627"/>
            <a:ext cx="585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charset="0"/>
              <a:buChar char="•"/>
            </a:pPr>
            <a:r>
              <a:rPr lang="ru-RU" sz="1200" dirty="0" smtClean="0"/>
              <a:t>- уточненные данные </a:t>
            </a:r>
            <a:r>
              <a:rPr lang="en-US" sz="1200" dirty="0"/>
              <a:t>/ </a:t>
            </a:r>
            <a:r>
              <a:rPr lang="en-US" sz="1200" dirty="0" smtClean="0"/>
              <a:t>revised statistics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ru-RU" sz="9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8504" y="703264"/>
            <a:ext cx="7769225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Количество координаторов Московского Международного курса </a:t>
            </a:r>
          </a:p>
          <a:p>
            <a:pPr>
              <a:defRPr/>
            </a:pPr>
            <a:r>
              <a:rPr lang="ru-RU" sz="2800" kern="0" dirty="0" smtClean="0">
                <a:solidFill>
                  <a:srgbClr val="1A2347"/>
                </a:solidFill>
              </a:rPr>
              <a:t>1999 - 2013</a:t>
            </a:r>
            <a:endParaRPr lang="en-US" sz="2800" kern="0" dirty="0" smtClean="0">
              <a:solidFill>
                <a:srgbClr val="1A2347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45925124"/>
              </p:ext>
            </p:extLst>
          </p:nvPr>
        </p:nvGraphicFramePr>
        <p:xfrm>
          <a:off x="955524" y="1766450"/>
          <a:ext cx="8188476" cy="493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58" y="4651605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0" y="4682688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21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80930" y="4374606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01925" y="4115610"/>
            <a:ext cx="38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44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88558" y="6361627"/>
            <a:ext cx="585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charset="0"/>
              <a:buChar char="•"/>
            </a:pPr>
            <a:r>
              <a:rPr lang="ru-RU" sz="1200" dirty="0" smtClean="0"/>
              <a:t>- уточненные данные </a:t>
            </a:r>
            <a:r>
              <a:rPr lang="en-US" sz="1200" dirty="0"/>
              <a:t>/ </a:t>
            </a:r>
            <a:r>
              <a:rPr lang="en-US" sz="1200" dirty="0" smtClean="0"/>
              <a:t>revised statistics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1"/>
          <p:cNvPicPr>
            <a:picLocks noChangeAspect="1" noChangeArrowheads="1"/>
          </p:cNvPicPr>
          <p:nvPr/>
        </p:nvPicPr>
        <p:blipFill rotWithShape="1">
          <a:blip r:embed="rId2" cstate="print"/>
          <a:srcRect l="13573" t="24269" r="57982" b="22911"/>
          <a:stretch/>
        </p:blipFill>
        <p:spPr bwMode="auto">
          <a:xfrm>
            <a:off x="1235082" y="282116"/>
            <a:ext cx="3242931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2585" t="30413" r="29942" b="24691"/>
          <a:stretch>
            <a:fillRect/>
          </a:stretch>
        </p:blipFill>
        <p:spPr bwMode="auto">
          <a:xfrm>
            <a:off x="2856548" y="3421026"/>
            <a:ext cx="4860032" cy="3275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03" y="4126591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19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441450"/>
            <a:ext cx="9144000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Программный комитет / 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Program Committee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 l="28419" t="31641" r="32555" b="21731"/>
          <a:stretch>
            <a:fillRect/>
          </a:stretch>
        </p:blipFill>
        <p:spPr bwMode="auto">
          <a:xfrm>
            <a:off x="1101967" y="1916832"/>
            <a:ext cx="388200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32325" t="27124" r="32802" b="26380"/>
          <a:stretch>
            <a:fillRect/>
          </a:stretch>
        </p:blipFill>
        <p:spPr bwMode="auto">
          <a:xfrm>
            <a:off x="5076092" y="1916832"/>
            <a:ext cx="3955417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03" y="1935434"/>
            <a:ext cx="3746825" cy="324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7" y="1935435"/>
            <a:ext cx="3800160" cy="32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7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83323" y="253897"/>
            <a:ext cx="3763108" cy="46384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Russian  faculty</a:t>
            </a:r>
            <a:endParaRPr lang="ru-RU" sz="24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307" y="1852804"/>
            <a:ext cx="7702062" cy="38551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9861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83323" y="253897"/>
            <a:ext cx="3763108" cy="46384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</a:t>
            </a:r>
            <a:r>
              <a:rPr lang="en-US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</a:t>
            </a:r>
            <a:endParaRPr lang="ru-RU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307" y="1265792"/>
            <a:ext cx="7702062" cy="44059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4019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CT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5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6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7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8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9 - &amp;quot;Photo&amp;quot;&quot;/&gt;&lt;property id=&quot;20307&quot; value=&quot;411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RF_2006_background 9">
      <a:dk1>
        <a:srgbClr val="000000"/>
      </a:dk1>
      <a:lt1>
        <a:srgbClr val="FFFFFF"/>
      </a:lt1>
      <a:dk2>
        <a:srgbClr val="28356B"/>
      </a:dk2>
      <a:lt2>
        <a:srgbClr val="4D4D4D"/>
      </a:lt2>
      <a:accent1>
        <a:srgbClr val="992920"/>
      </a:accent1>
      <a:accent2>
        <a:srgbClr val="438BB0"/>
      </a:accent2>
      <a:accent3>
        <a:srgbClr val="FFFFFF"/>
      </a:accent3>
      <a:accent4>
        <a:srgbClr val="000000"/>
      </a:accent4>
      <a:accent5>
        <a:srgbClr val="CAACAB"/>
      </a:accent5>
      <a:accent6>
        <a:srgbClr val="3C7D9F"/>
      </a:accent6>
      <a:hlink>
        <a:srgbClr val="D1C24F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28356B"/>
        </a:dk2>
        <a:lt2>
          <a:srgbClr val="4D4D4D"/>
        </a:lt2>
        <a:accent1>
          <a:srgbClr val="992920"/>
        </a:accent1>
        <a:accent2>
          <a:srgbClr val="438BB0"/>
        </a:accent2>
        <a:accent3>
          <a:srgbClr val="FFFFFF"/>
        </a:accent3>
        <a:accent4>
          <a:srgbClr val="000000"/>
        </a:accent4>
        <a:accent5>
          <a:srgbClr val="CAACAB"/>
        </a:accent5>
        <a:accent6>
          <a:srgbClr val="3C7D9F"/>
        </a:accent6>
        <a:hlink>
          <a:srgbClr val="D1C24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322</Words>
  <Application>Microsoft Office PowerPoint</Application>
  <PresentationFormat>On-screen Show (4:3)</PresentationFormat>
  <Paragraphs>133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CRF_2006_background</vt:lpstr>
      <vt:lpstr>TCT RUSSIA 2013 XV Московский Международный курс по рентгенэндоваскулярной диагностике и лечению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WELCOME TO THE TCT RUSSIA 2014</vt:lpstr>
    </vt:vector>
  </TitlesOfParts>
  <Company>CRF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A</cp:lastModifiedBy>
  <cp:revision>181</cp:revision>
  <dcterms:created xsi:type="dcterms:W3CDTF">2013-06-11T10:31:22Z</dcterms:created>
  <dcterms:modified xsi:type="dcterms:W3CDTF">2013-06-11T13:55:49Z</dcterms:modified>
</cp:coreProperties>
</file>