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1" r:id="rId2"/>
    <p:sldId id="413" r:id="rId3"/>
    <p:sldId id="412" r:id="rId4"/>
    <p:sldId id="414" r:id="rId5"/>
  </p:sldIdLst>
  <p:sldSz cx="9144000" cy="6858000" type="screen4x3"/>
  <p:notesSz cx="7086600" cy="9372600"/>
  <p:custDataLst>
    <p:tags r:id="rId8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8106"/>
    <a:srgbClr val="121832"/>
    <a:srgbClr val="1A2347"/>
    <a:srgbClr val="28356B"/>
    <a:srgbClr val="275267"/>
    <a:srgbClr val="36718E"/>
    <a:srgbClr val="009999"/>
    <a:srgbClr val="315575"/>
    <a:srgbClr val="0A2D74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 autoAdjust="0"/>
  </p:normalViewPr>
  <p:slideViewPr>
    <p:cSldViewPr snapToGrid="0">
      <p:cViewPr varScale="1">
        <p:scale>
          <a:sx n="65" d="100"/>
          <a:sy n="65" d="100"/>
        </p:scale>
        <p:origin x="-1296" y="-77"/>
      </p:cViewPr>
      <p:guideLst>
        <p:guide orient="horz" pos="3360"/>
        <p:guide pos="143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B31C20A2-4449-EE43-95F0-BA70E4E39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9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2E0CD6EA-4CC9-174C-ADEE-1A2C2B6FFC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6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31925"/>
            <a:ext cx="7772400" cy="1470025"/>
          </a:xfrm>
        </p:spPr>
        <p:txBody>
          <a:bodyPr/>
          <a:lstStyle>
            <a:lvl1pPr>
              <a:defRPr sz="4000"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877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400" i="1"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5575"/>
            <a:ext cx="2208213" cy="5438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155575"/>
            <a:ext cx="6475412" cy="5438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5575"/>
            <a:ext cx="77692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95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10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0000"/>
        <a:buFont typeface="Wingdings 2" charset="2"/>
        <a:buChar char="¡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35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35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85800" y="5867400"/>
            <a:ext cx="7543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110000"/>
            </a:pPr>
            <a:endParaRPr lang="ru-RU" sz="9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261287"/>
            <a:ext cx="7543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</a:rPr>
              <a:t>Всероссийская конференция "</a:t>
            </a:r>
            <a:r>
              <a:rPr lang="ru-RU" sz="3200" b="1" dirty="0" err="1">
                <a:solidFill>
                  <a:schemeClr val="accent1"/>
                </a:solidFill>
              </a:rPr>
              <a:t>Эндоваскулярное</a:t>
            </a:r>
            <a:r>
              <a:rPr lang="ru-RU" sz="3200" b="1" dirty="0">
                <a:solidFill>
                  <a:schemeClr val="accent1"/>
                </a:solidFill>
              </a:rPr>
              <a:t> лечение сложных форм поражений коронарных </a:t>
            </a:r>
            <a:r>
              <a:rPr lang="ru-RU" sz="3200" b="1" dirty="0" smtClean="0">
                <a:solidFill>
                  <a:schemeClr val="accent1"/>
                </a:solidFill>
              </a:rPr>
              <a:t>артерий"</a:t>
            </a:r>
          </a:p>
          <a:p>
            <a:pPr algn="ctr"/>
            <a:endParaRPr lang="ru-RU" dirty="0"/>
          </a:p>
          <a:p>
            <a:r>
              <a:rPr lang="ru-RU" dirty="0" smtClean="0"/>
              <a:t>Красноярск, 14-15 апреля, 2014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85800" y="5867400"/>
            <a:ext cx="7543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110000"/>
            </a:pPr>
            <a:endParaRPr lang="ru-RU" sz="9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6"/>
          <p:cNvSpPr txBox="1">
            <a:spLocks noChangeArrowheads="1"/>
          </p:cNvSpPr>
          <p:nvPr/>
        </p:nvSpPr>
        <p:spPr bwMode="auto">
          <a:xfrm>
            <a:off x="1033081" y="856201"/>
            <a:ext cx="7196519" cy="578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ru-RU" b="1" dirty="0" smtClean="0"/>
              <a:t>Участники</a:t>
            </a:r>
            <a:endParaRPr lang="en-US" b="1" dirty="0" smtClean="0"/>
          </a:p>
          <a:p>
            <a:pPr algn="l"/>
            <a:endParaRPr lang="ru-RU" b="1" dirty="0"/>
          </a:p>
          <a:p>
            <a:pPr algn="l"/>
            <a:r>
              <a:rPr lang="ru-RU" sz="1600" dirty="0" smtClean="0"/>
              <a:t>Зарегистрировались</a:t>
            </a:r>
            <a:r>
              <a:rPr lang="en-US" sz="1600" dirty="0" smtClean="0"/>
              <a:t> </a:t>
            </a:r>
            <a:r>
              <a:rPr lang="ru-RU" sz="1600" dirty="0" smtClean="0"/>
              <a:t>на конференцию – </a:t>
            </a:r>
            <a:r>
              <a:rPr lang="en-US" sz="1600" b="1" smtClean="0">
                <a:solidFill>
                  <a:srgbClr val="FF0000"/>
                </a:solidFill>
              </a:rPr>
              <a:t>301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algn="l"/>
            <a:r>
              <a:rPr lang="ru-RU" sz="1600" dirty="0"/>
              <a:t>и</a:t>
            </a:r>
            <a:r>
              <a:rPr lang="ru-RU" sz="1600" dirty="0" smtClean="0"/>
              <a:t>з </a:t>
            </a:r>
            <a:r>
              <a:rPr lang="ru-RU" sz="1600" dirty="0"/>
              <a:t>них: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Координаторы: российские – </a:t>
            </a:r>
            <a:r>
              <a:rPr lang="ru-RU" sz="1600" b="1" dirty="0" smtClean="0">
                <a:solidFill>
                  <a:srgbClr val="FF0000"/>
                </a:solidFill>
              </a:rPr>
              <a:t>20</a:t>
            </a:r>
            <a:r>
              <a:rPr lang="ru-RU" sz="1600" dirty="0"/>
              <a:t>, </a:t>
            </a:r>
            <a:r>
              <a:rPr lang="ru-RU" sz="1600" dirty="0" smtClean="0"/>
              <a:t>иностранные – </a:t>
            </a:r>
            <a:r>
              <a:rPr lang="ru-RU" sz="1600" b="1" dirty="0" smtClean="0">
                <a:solidFill>
                  <a:srgbClr val="FF0000"/>
                </a:solidFill>
              </a:rPr>
              <a:t>5</a:t>
            </a:r>
            <a:endParaRPr lang="en-US" sz="16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У</a:t>
            </a:r>
            <a:r>
              <a:rPr lang="ru-RU" sz="1600" dirty="0" smtClean="0"/>
              <a:t>частники – </a:t>
            </a:r>
            <a:r>
              <a:rPr lang="en-US" sz="1600" b="1" dirty="0" smtClean="0">
                <a:solidFill>
                  <a:srgbClr val="FF0000"/>
                </a:solidFill>
              </a:rPr>
              <a:t>226</a:t>
            </a:r>
            <a:r>
              <a:rPr lang="ru-RU" sz="1600" dirty="0" smtClean="0"/>
              <a:t>:</a:t>
            </a:r>
            <a:endParaRPr lang="ru-RU" sz="1600" dirty="0"/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доктора – </a:t>
            </a:r>
            <a:r>
              <a:rPr lang="ru-RU" sz="1600" dirty="0" smtClean="0"/>
              <a:t>1</a:t>
            </a:r>
            <a:r>
              <a:rPr lang="en-US" sz="1600" dirty="0" smtClean="0"/>
              <a:t>98</a:t>
            </a:r>
            <a:endParaRPr lang="ru-RU" sz="1600" dirty="0"/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ординаторы </a:t>
            </a:r>
            <a:r>
              <a:rPr lang="ru-RU" sz="1600" dirty="0"/>
              <a:t>– </a:t>
            </a:r>
            <a:r>
              <a:rPr lang="en-US" sz="1600" dirty="0" smtClean="0"/>
              <a:t>21</a:t>
            </a:r>
            <a:endParaRPr lang="ru-RU" sz="1600" dirty="0"/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сестры – </a:t>
            </a:r>
            <a:r>
              <a:rPr lang="en-US" sz="1600" dirty="0" smtClean="0"/>
              <a:t>7</a:t>
            </a:r>
            <a:endParaRPr lang="ru-RU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Участники </a:t>
            </a:r>
            <a:r>
              <a:rPr lang="ru-RU" sz="1600" dirty="0"/>
              <a:t>выставки – </a:t>
            </a:r>
            <a:r>
              <a:rPr lang="ru-RU" sz="1600" b="1" dirty="0">
                <a:solidFill>
                  <a:srgbClr val="FF0000"/>
                </a:solidFill>
              </a:rPr>
              <a:t>30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/>
              <a:t>Оргкомитет – </a:t>
            </a:r>
            <a:r>
              <a:rPr lang="en-US" sz="1600" b="1" dirty="0" smtClean="0">
                <a:solidFill>
                  <a:srgbClr val="FF0000"/>
                </a:solidFill>
              </a:rPr>
              <a:t>20</a:t>
            </a:r>
            <a:endParaRPr lang="ru-RU" sz="1600" b="1" dirty="0">
              <a:solidFill>
                <a:srgbClr val="FF0000"/>
              </a:solidFill>
            </a:endParaRPr>
          </a:p>
          <a:p>
            <a:pPr algn="l"/>
            <a:endParaRPr lang="ru-RU" sz="1600" dirty="0" smtClean="0"/>
          </a:p>
          <a:p>
            <a:pPr algn="l"/>
            <a:r>
              <a:rPr lang="ru-RU" sz="1600" dirty="0" smtClean="0"/>
              <a:t>География </a:t>
            </a:r>
            <a:r>
              <a:rPr lang="ru-RU" sz="1600" dirty="0"/>
              <a:t>по </a:t>
            </a:r>
            <a:r>
              <a:rPr lang="ru-RU" sz="1600" dirty="0" smtClean="0"/>
              <a:t>городам: </a:t>
            </a:r>
            <a:r>
              <a:rPr lang="en-US" sz="1600" dirty="0" smtClean="0"/>
              <a:t>5</a:t>
            </a:r>
            <a:r>
              <a:rPr lang="ru-RU" sz="1600" dirty="0" smtClean="0"/>
              <a:t>6 городов, 41 регион</a:t>
            </a:r>
            <a:endParaRPr lang="en-US" sz="1600" dirty="0" smtClean="0"/>
          </a:p>
          <a:p>
            <a:pPr algn="l"/>
            <a:r>
              <a:rPr lang="ru-RU" sz="1600" dirty="0" smtClean="0"/>
              <a:t>Количество пленарных заседаний </a:t>
            </a:r>
            <a:r>
              <a:rPr lang="ru-RU" sz="1600" dirty="0"/>
              <a:t>– </a:t>
            </a:r>
            <a:r>
              <a:rPr lang="ru-RU" sz="1600" dirty="0" smtClean="0"/>
              <a:t>6</a:t>
            </a:r>
            <a:endParaRPr lang="ru-RU" sz="1600" dirty="0"/>
          </a:p>
          <a:p>
            <a:pPr algn="l"/>
            <a:r>
              <a:rPr lang="ru-RU" sz="1600" dirty="0"/>
              <a:t>Количество докладов на </a:t>
            </a:r>
            <a:r>
              <a:rPr lang="ru-RU" sz="1600" dirty="0" smtClean="0"/>
              <a:t>пленарных заседаниях </a:t>
            </a:r>
            <a:r>
              <a:rPr lang="ru-RU" sz="1600" dirty="0"/>
              <a:t>– </a:t>
            </a:r>
            <a:r>
              <a:rPr lang="ru-RU" sz="1600" dirty="0" smtClean="0"/>
              <a:t>39</a:t>
            </a:r>
            <a:endParaRPr lang="ru-RU" sz="1600" dirty="0"/>
          </a:p>
          <a:p>
            <a:pPr algn="l"/>
            <a:r>
              <a:rPr lang="ru-RU" sz="1600" dirty="0"/>
              <a:t>Количество </a:t>
            </a:r>
            <a:r>
              <a:rPr lang="ru-RU" sz="1600" dirty="0" smtClean="0"/>
              <a:t>круглых столов </a:t>
            </a:r>
            <a:r>
              <a:rPr lang="ru-RU" sz="1600" dirty="0"/>
              <a:t>– </a:t>
            </a:r>
            <a:r>
              <a:rPr lang="ru-RU" sz="1600" dirty="0" smtClean="0"/>
              <a:t>3</a:t>
            </a:r>
            <a:endParaRPr lang="ru-RU" sz="1600" dirty="0"/>
          </a:p>
          <a:p>
            <a:pPr algn="l"/>
            <a:r>
              <a:rPr lang="ru-RU" sz="1600" dirty="0"/>
              <a:t>Количество докладов на </a:t>
            </a:r>
            <a:r>
              <a:rPr lang="ru-RU" sz="1600" dirty="0" smtClean="0"/>
              <a:t>круглых столах </a:t>
            </a:r>
            <a:r>
              <a:rPr lang="ru-RU" sz="1600" dirty="0"/>
              <a:t>– </a:t>
            </a:r>
            <a:r>
              <a:rPr lang="ru-RU" sz="1600" dirty="0" smtClean="0"/>
              <a:t>9</a:t>
            </a:r>
            <a:endParaRPr lang="ru-RU" sz="1600" dirty="0"/>
          </a:p>
          <a:p>
            <a:pPr algn="l"/>
            <a:r>
              <a:rPr lang="ru-RU" sz="1600" dirty="0"/>
              <a:t>Количество трансляций операций – </a:t>
            </a:r>
            <a:r>
              <a:rPr lang="ru-RU" sz="1600" dirty="0" smtClean="0"/>
              <a:t>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34063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 bwMode="auto">
          <a:xfrm>
            <a:off x="681384" y="776533"/>
            <a:ext cx="7196519" cy="578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 smtClean="0"/>
              <a:t>41 </a:t>
            </a:r>
            <a:r>
              <a:rPr lang="ru-RU" sz="1600" dirty="0" smtClean="0"/>
              <a:t>регион:</a:t>
            </a:r>
            <a:r>
              <a:rPr lang="en-US" sz="1600" dirty="0" smtClean="0"/>
              <a:t>			</a:t>
            </a:r>
            <a:r>
              <a:rPr lang="ru-RU" sz="1600" dirty="0"/>
              <a:t>Основные города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068655"/>
              </p:ext>
            </p:extLst>
          </p:nvPr>
        </p:nvGraphicFramePr>
        <p:xfrm>
          <a:off x="773599" y="1159072"/>
          <a:ext cx="3329475" cy="5260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005"/>
                <a:gridCol w="1648470"/>
              </a:tblGrid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Алтайский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Карелия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Амурская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Коми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48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Владимирская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Крым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Вологодская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Марий Эл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Забайкальский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Саха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Камчатская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Татарстан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Кемеровская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Тыва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Костромская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Хакасия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Краснодарский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Ростовская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Красноярский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Рязанская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Магаданская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Самарская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Москва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Санкт-Петербург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Московская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Саратовская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Нижегородская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Свердловская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Новосибирская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Томская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Омская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Тюменская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Оренбургская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Удмуртская область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Пермский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Хабаровский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Приморский край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Ханты-Мансийский АО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Башкортостан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Чувашская республика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Республика Бурятия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84233"/>
              </p:ext>
            </p:extLst>
          </p:nvPr>
        </p:nvGraphicFramePr>
        <p:xfrm>
          <a:off x="4451837" y="1162982"/>
          <a:ext cx="3426066" cy="5076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928"/>
                <a:gridCol w="1574138"/>
              </a:tblGrid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Абакан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Омск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Владивосток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Оренбург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Владимир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Пермь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Екатеринбург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Петрозаводск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Йошкар-Ола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Подольск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Ростов-на-Дону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Кемерово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Самара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Комсомольск-на-Амуре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Санкт-Петербург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Краснодар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Саратов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Красноярск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Кызыл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Тюмень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Минусинск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Улан-Удэ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Уфа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Нижний Новгород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Хабаровск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Новокузнецк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Чита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Норильск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Якутск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9622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4" y="4059116"/>
            <a:ext cx="60198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4" y="2279406"/>
            <a:ext cx="76485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94" y="1517406"/>
            <a:ext cx="5210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0564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CT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5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6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7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8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9 - &amp;quot;Photo&amp;quot;&quot;/&gt;&lt;property id=&quot;20307&quot; value=&quot;411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CRF_2006_background 9">
      <a:dk1>
        <a:srgbClr val="000000"/>
      </a:dk1>
      <a:lt1>
        <a:srgbClr val="FFFFFF"/>
      </a:lt1>
      <a:dk2>
        <a:srgbClr val="28356B"/>
      </a:dk2>
      <a:lt2>
        <a:srgbClr val="4D4D4D"/>
      </a:lt2>
      <a:accent1>
        <a:srgbClr val="992920"/>
      </a:accent1>
      <a:accent2>
        <a:srgbClr val="438BB0"/>
      </a:accent2>
      <a:accent3>
        <a:srgbClr val="FFFFFF"/>
      </a:accent3>
      <a:accent4>
        <a:srgbClr val="000000"/>
      </a:accent4>
      <a:accent5>
        <a:srgbClr val="CAACAB"/>
      </a:accent5>
      <a:accent6>
        <a:srgbClr val="3C7D9F"/>
      </a:accent6>
      <a:hlink>
        <a:srgbClr val="D1C24F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9">
        <a:dk1>
          <a:srgbClr val="000000"/>
        </a:dk1>
        <a:lt1>
          <a:srgbClr val="FFFFFF"/>
        </a:lt1>
        <a:dk2>
          <a:srgbClr val="28356B"/>
        </a:dk2>
        <a:lt2>
          <a:srgbClr val="4D4D4D"/>
        </a:lt2>
        <a:accent1>
          <a:srgbClr val="992920"/>
        </a:accent1>
        <a:accent2>
          <a:srgbClr val="438BB0"/>
        </a:accent2>
        <a:accent3>
          <a:srgbClr val="FFFFFF"/>
        </a:accent3>
        <a:accent4>
          <a:srgbClr val="000000"/>
        </a:accent4>
        <a:accent5>
          <a:srgbClr val="CAACAB"/>
        </a:accent5>
        <a:accent6>
          <a:srgbClr val="3C7D9F"/>
        </a:accent6>
        <a:hlink>
          <a:srgbClr val="D1C24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2551</TotalTime>
  <Words>212</Words>
  <Application>Microsoft Office PowerPoint</Application>
  <PresentationFormat>On-screen Show (4:3)</PresentationFormat>
  <Paragraphs>95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CRF_2006_background</vt:lpstr>
      <vt:lpstr>PowerPoint Presentation</vt:lpstr>
      <vt:lpstr>PowerPoint Presentation</vt:lpstr>
      <vt:lpstr>PowerPoint Presentation</vt:lpstr>
      <vt:lpstr>PowerPoint Presentation</vt:lpstr>
    </vt:vector>
  </TitlesOfParts>
  <Company>CRF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A</cp:lastModifiedBy>
  <cp:revision>214</cp:revision>
  <dcterms:created xsi:type="dcterms:W3CDTF">2013-06-11T10:31:22Z</dcterms:created>
  <dcterms:modified xsi:type="dcterms:W3CDTF">2014-04-15T10:00:45Z</dcterms:modified>
</cp:coreProperties>
</file>