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1" r:id="rId2"/>
    <p:sldId id="413" r:id="rId3"/>
    <p:sldId id="412" r:id="rId4"/>
    <p:sldId id="414" r:id="rId5"/>
  </p:sldIdLst>
  <p:sldSz cx="9144000" cy="6858000" type="screen4x3"/>
  <p:notesSz cx="7086600" cy="9372600"/>
  <p:custDataLst>
    <p:tags r:id="rId8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8106"/>
    <a:srgbClr val="121832"/>
    <a:srgbClr val="1A2347"/>
    <a:srgbClr val="28356B"/>
    <a:srgbClr val="275267"/>
    <a:srgbClr val="36718E"/>
    <a:srgbClr val="009999"/>
    <a:srgbClr val="315575"/>
    <a:srgbClr val="0A2D74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 autoAdjust="0"/>
  </p:normalViewPr>
  <p:slideViewPr>
    <p:cSldViewPr snapToGrid="0">
      <p:cViewPr varScale="1">
        <p:scale>
          <a:sx n="65" d="100"/>
          <a:sy n="65" d="100"/>
        </p:scale>
        <p:origin x="-1296" y="-77"/>
      </p:cViewPr>
      <p:guideLst>
        <p:guide orient="horz" pos="3360"/>
        <p:guide pos="143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B31C20A2-4449-EE43-95F0-BA70E4E39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9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2E0CD6EA-4CC9-174C-ADEE-1A2C2B6FFC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6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31925"/>
            <a:ext cx="7772400" cy="1470025"/>
          </a:xfrm>
        </p:spPr>
        <p:txBody>
          <a:bodyPr/>
          <a:lstStyle>
            <a:lvl1pPr>
              <a:defRPr sz="4000"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877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400" i="1"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5575"/>
            <a:ext cx="2208213" cy="5438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155575"/>
            <a:ext cx="6475412" cy="5438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5575"/>
            <a:ext cx="77692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95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10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0000"/>
        <a:buFont typeface="Wingdings 2" charset="2"/>
        <a:buChar char="¡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35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35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5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85800" y="5867400"/>
            <a:ext cx="7543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110000"/>
            </a:pPr>
            <a:endParaRPr lang="ru-RU" sz="9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8863" y="2629432"/>
            <a:ext cx="75965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</a:rPr>
              <a:t>Всероссийская конференция "</a:t>
            </a:r>
            <a:r>
              <a:rPr lang="ru-RU" sz="3200" b="1" dirty="0" err="1">
                <a:solidFill>
                  <a:schemeClr val="accent1"/>
                </a:solidFill>
              </a:rPr>
              <a:t>Эндоваскулярное</a:t>
            </a:r>
            <a:r>
              <a:rPr lang="ru-RU" sz="3200" b="1" dirty="0">
                <a:solidFill>
                  <a:schemeClr val="accent1"/>
                </a:solidFill>
              </a:rPr>
              <a:t> лечение патологии экстра- и </a:t>
            </a:r>
            <a:r>
              <a:rPr lang="ru-RU" sz="3200" b="1" dirty="0" err="1">
                <a:solidFill>
                  <a:schemeClr val="accent1"/>
                </a:solidFill>
              </a:rPr>
              <a:t>интракраниальных</a:t>
            </a:r>
            <a:r>
              <a:rPr lang="ru-RU" sz="3200" b="1" dirty="0">
                <a:solidFill>
                  <a:schemeClr val="accent1"/>
                </a:solidFill>
              </a:rPr>
              <a:t> сосудов головного мозга"</a:t>
            </a:r>
          </a:p>
          <a:p>
            <a:endParaRPr lang="ru-RU" dirty="0"/>
          </a:p>
          <a:p>
            <a:r>
              <a:rPr lang="ru-RU" dirty="0"/>
              <a:t>13 - 14 Декабря 2013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85800" y="5867400"/>
            <a:ext cx="7543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110000"/>
            </a:pPr>
            <a:endParaRPr lang="ru-RU" sz="9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6"/>
          <p:cNvSpPr txBox="1">
            <a:spLocks noChangeArrowheads="1"/>
          </p:cNvSpPr>
          <p:nvPr/>
        </p:nvSpPr>
        <p:spPr bwMode="auto">
          <a:xfrm>
            <a:off x="1619231" y="281770"/>
            <a:ext cx="7196519" cy="578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ru-RU" b="1" dirty="0" smtClean="0"/>
              <a:t>Участники</a:t>
            </a:r>
            <a:endParaRPr lang="en-US" b="1" dirty="0" smtClean="0"/>
          </a:p>
          <a:p>
            <a:pPr algn="l"/>
            <a:endParaRPr lang="ru-RU" b="1" dirty="0"/>
          </a:p>
          <a:p>
            <a:pPr algn="l"/>
            <a:r>
              <a:rPr lang="ru-RU" sz="1600" dirty="0"/>
              <a:t>П</a:t>
            </a:r>
            <a:r>
              <a:rPr lang="ru-RU" sz="1600" dirty="0" smtClean="0"/>
              <a:t>осетили конференцию – </a:t>
            </a:r>
            <a:r>
              <a:rPr lang="ru-RU" sz="1600" b="1" dirty="0" smtClean="0">
                <a:solidFill>
                  <a:srgbClr val="FF0000"/>
                </a:solidFill>
              </a:rPr>
              <a:t>274</a:t>
            </a:r>
          </a:p>
          <a:p>
            <a:pPr algn="l"/>
            <a:r>
              <a:rPr lang="ru-RU" sz="1600" dirty="0"/>
              <a:t>и</a:t>
            </a:r>
            <a:r>
              <a:rPr lang="ru-RU" sz="1600" dirty="0" smtClean="0"/>
              <a:t>з </a:t>
            </a:r>
            <a:r>
              <a:rPr lang="ru-RU" sz="1600" dirty="0"/>
              <a:t>них: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Оргкомитет </a:t>
            </a:r>
            <a:r>
              <a:rPr lang="ru-RU" sz="1600" dirty="0"/>
              <a:t>- </a:t>
            </a:r>
            <a:r>
              <a:rPr lang="ru-RU" sz="1600" b="1" dirty="0">
                <a:solidFill>
                  <a:srgbClr val="FF0000"/>
                </a:solidFill>
              </a:rPr>
              <a:t>9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выставка </a:t>
            </a:r>
            <a:r>
              <a:rPr lang="ru-RU" sz="1600" dirty="0"/>
              <a:t>- </a:t>
            </a:r>
            <a:r>
              <a:rPr lang="ru-RU" sz="1600" b="1" dirty="0">
                <a:solidFill>
                  <a:srgbClr val="FF0000"/>
                </a:solidFill>
              </a:rPr>
              <a:t>33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спикеры </a:t>
            </a:r>
            <a:r>
              <a:rPr lang="ru-RU" sz="1600" dirty="0"/>
              <a:t>(из них иностранные спикеры) - </a:t>
            </a:r>
            <a:r>
              <a:rPr lang="ru-RU" sz="1600" b="1" dirty="0">
                <a:solidFill>
                  <a:srgbClr val="FF0000"/>
                </a:solidFill>
              </a:rPr>
              <a:t>28</a:t>
            </a:r>
            <a:r>
              <a:rPr lang="ru-RU" sz="1600" dirty="0"/>
              <a:t> (4)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участники - </a:t>
            </a:r>
            <a:r>
              <a:rPr lang="ru-RU" sz="1600" b="1" dirty="0" smtClean="0">
                <a:solidFill>
                  <a:srgbClr val="FF0000"/>
                </a:solidFill>
              </a:rPr>
              <a:t>204</a:t>
            </a:r>
          </a:p>
          <a:p>
            <a:pPr algn="l"/>
            <a:r>
              <a:rPr lang="ru-RU" sz="1600" dirty="0" smtClean="0"/>
              <a:t>	из них: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доктора – 163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сотрудники </a:t>
            </a:r>
            <a:r>
              <a:rPr lang="ru-RU" sz="1600" dirty="0"/>
              <a:t>Компаний </a:t>
            </a:r>
            <a:r>
              <a:rPr lang="ru-RU" sz="1600" dirty="0" smtClean="0"/>
              <a:t>– 12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ординаторы – 14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сестры – 6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ru-RU" sz="1600" dirty="0" smtClean="0"/>
              <a:t>студенты </a:t>
            </a:r>
            <a:r>
              <a:rPr lang="ru-RU" sz="1600" dirty="0"/>
              <a:t>- </a:t>
            </a:r>
            <a:r>
              <a:rPr lang="ru-RU" sz="1600" dirty="0" smtClean="0"/>
              <a:t>9</a:t>
            </a:r>
          </a:p>
          <a:p>
            <a:pPr algn="l"/>
            <a:endParaRPr lang="ru-RU" sz="1600" dirty="0"/>
          </a:p>
          <a:p>
            <a:pPr algn="l"/>
            <a:r>
              <a:rPr lang="ru-RU" sz="1600" dirty="0"/>
              <a:t>География по </a:t>
            </a:r>
            <a:r>
              <a:rPr lang="ru-RU" sz="1600" dirty="0" smtClean="0"/>
              <a:t>городам: </a:t>
            </a:r>
            <a:r>
              <a:rPr lang="ru-RU" sz="1600" dirty="0" smtClean="0"/>
              <a:t>6</a:t>
            </a:r>
            <a:r>
              <a:rPr lang="en-US" sz="1600" dirty="0" smtClean="0"/>
              <a:t>4</a:t>
            </a:r>
            <a:r>
              <a:rPr lang="ru-RU" sz="1600" smtClean="0"/>
              <a:t> город</a:t>
            </a:r>
            <a:r>
              <a:rPr lang="ru-RU" sz="1600"/>
              <a:t>а</a:t>
            </a:r>
            <a:r>
              <a:rPr lang="ru-RU" sz="1600" smtClean="0"/>
              <a:t>, </a:t>
            </a:r>
            <a:r>
              <a:rPr lang="ru-RU" sz="1600" dirty="0"/>
              <a:t>46 </a:t>
            </a:r>
            <a:r>
              <a:rPr lang="ru-RU" sz="1600" dirty="0" smtClean="0"/>
              <a:t>регионов</a:t>
            </a:r>
            <a:endParaRPr lang="en-US" sz="1600" dirty="0" smtClean="0"/>
          </a:p>
          <a:p>
            <a:pPr algn="l"/>
            <a:r>
              <a:rPr lang="ru-RU" sz="1600" dirty="0" smtClean="0"/>
              <a:t>Количество </a:t>
            </a:r>
            <a:r>
              <a:rPr lang="ru-RU" sz="1600" dirty="0"/>
              <a:t>пленарных заседаний - 5</a:t>
            </a:r>
          </a:p>
          <a:p>
            <a:pPr algn="l"/>
            <a:r>
              <a:rPr lang="ru-RU" sz="1600" dirty="0"/>
              <a:t>Количество докладов на пленарных заседаниях - 23</a:t>
            </a:r>
          </a:p>
          <a:p>
            <a:pPr algn="l"/>
            <a:r>
              <a:rPr lang="ru-RU" sz="1600" dirty="0"/>
              <a:t>Количество секционных заседаний - 6</a:t>
            </a:r>
          </a:p>
          <a:p>
            <a:pPr algn="l"/>
            <a:r>
              <a:rPr lang="ru-RU" sz="1600" dirty="0"/>
              <a:t>Количество докладов на секционных заседаниях - 34</a:t>
            </a:r>
          </a:p>
          <a:p>
            <a:pPr algn="l"/>
            <a:r>
              <a:rPr lang="ru-RU" sz="1600" dirty="0"/>
              <a:t>Количество трансляций операций - 1</a:t>
            </a:r>
          </a:p>
        </p:txBody>
      </p:sp>
    </p:spTree>
    <p:extLst>
      <p:ext uri="{BB962C8B-B14F-4D97-AF65-F5344CB8AC3E}">
        <p14:creationId xmlns:p14="http://schemas.microsoft.com/office/powerpoint/2010/main" val="28834063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 bwMode="auto">
          <a:xfrm>
            <a:off x="1349601" y="457615"/>
            <a:ext cx="7196519" cy="578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 smtClean="0"/>
              <a:t>46 </a:t>
            </a:r>
            <a:r>
              <a:rPr lang="ru-RU" sz="1600" dirty="0" smtClean="0"/>
              <a:t>регионов:</a:t>
            </a:r>
          </a:p>
          <a:p>
            <a:pPr algn="l"/>
            <a:endParaRPr lang="ru-RU" sz="1600" dirty="0" smtClean="0"/>
          </a:p>
          <a:p>
            <a:pPr algn="l"/>
            <a:r>
              <a:rPr lang="ru-RU" sz="1600" dirty="0"/>
              <a:t>	</a:t>
            </a:r>
            <a:r>
              <a:rPr lang="ru-RU" sz="1600" dirty="0" smtClean="0"/>
              <a:t>			Основные города:</a:t>
            </a:r>
            <a:endParaRPr lang="ru-RU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10866"/>
              </p:ext>
            </p:extLst>
          </p:nvPr>
        </p:nvGraphicFramePr>
        <p:xfrm>
          <a:off x="1441816" y="840154"/>
          <a:ext cx="3329475" cy="52558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005"/>
                <a:gridCol w="1648470"/>
              </a:tblGrid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Архангельская область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Приморский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Астраханская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Адыгея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48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Белгородская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Башкортостан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Волгоградская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Бурятия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Вологодская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Карелия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Забайкальский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Коми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Калужская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Марий Эл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Кемеровская область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Саха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Кировская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Республика Татарстан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Костромская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Ростовская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Краснодарский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Рязанская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Красноярский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Самарская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Курганская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Санкт-Петербург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Курская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Саратовская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Липецкая область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Свердловская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Магаданская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Ставропольский край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Москва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Тамбовская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Московская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Тюменская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Нижегородская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Удмуртская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Новгородская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Хабаровский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Новосибирская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Ханты-Мансийский АО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Омская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Челябинская область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223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Пермский край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Чувашская республика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5591" marR="5591" marT="5591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623269"/>
              </p:ext>
            </p:extLst>
          </p:nvPr>
        </p:nvGraphicFramePr>
        <p:xfrm>
          <a:off x="5120054" y="1324707"/>
          <a:ext cx="3426066" cy="4759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928"/>
                <a:gridCol w="1574138"/>
              </a:tblGrid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Архангельск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Омск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Астрахань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Пермь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Великий Новгород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Ростов-на-Дону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Владивосток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Рязань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Волгоград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Самара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Екатеринбург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Санкт-Петербург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Йошкар - Ола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Саратов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Киров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Тамбов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Кострома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Тюмень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Краснодар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Улан-Удэ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Уфа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Липецк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Хабаровск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Москва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Чебоксары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Нижний Новгород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Челябинск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Новосибирск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Якутск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9622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94" y="956650"/>
            <a:ext cx="7897690" cy="496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0564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CT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5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6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7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8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9 - &amp;quot;Photo&amp;quot;&quot;/&gt;&lt;property id=&quot;20307&quot; value=&quot;411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CRF_2006_background 9">
      <a:dk1>
        <a:srgbClr val="000000"/>
      </a:dk1>
      <a:lt1>
        <a:srgbClr val="FFFFFF"/>
      </a:lt1>
      <a:dk2>
        <a:srgbClr val="28356B"/>
      </a:dk2>
      <a:lt2>
        <a:srgbClr val="4D4D4D"/>
      </a:lt2>
      <a:accent1>
        <a:srgbClr val="992920"/>
      </a:accent1>
      <a:accent2>
        <a:srgbClr val="438BB0"/>
      </a:accent2>
      <a:accent3>
        <a:srgbClr val="FFFFFF"/>
      </a:accent3>
      <a:accent4>
        <a:srgbClr val="000000"/>
      </a:accent4>
      <a:accent5>
        <a:srgbClr val="CAACAB"/>
      </a:accent5>
      <a:accent6>
        <a:srgbClr val="3C7D9F"/>
      </a:accent6>
      <a:hlink>
        <a:srgbClr val="D1C24F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9">
        <a:dk1>
          <a:srgbClr val="000000"/>
        </a:dk1>
        <a:lt1>
          <a:srgbClr val="FFFFFF"/>
        </a:lt1>
        <a:dk2>
          <a:srgbClr val="28356B"/>
        </a:dk2>
        <a:lt2>
          <a:srgbClr val="4D4D4D"/>
        </a:lt2>
        <a:accent1>
          <a:srgbClr val="992920"/>
        </a:accent1>
        <a:accent2>
          <a:srgbClr val="438BB0"/>
        </a:accent2>
        <a:accent3>
          <a:srgbClr val="FFFFFF"/>
        </a:accent3>
        <a:accent4>
          <a:srgbClr val="000000"/>
        </a:accent4>
        <a:accent5>
          <a:srgbClr val="CAACAB"/>
        </a:accent5>
        <a:accent6>
          <a:srgbClr val="3C7D9F"/>
        </a:accent6>
        <a:hlink>
          <a:srgbClr val="D1C24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175</Words>
  <Application>Microsoft Office PowerPoint</Application>
  <PresentationFormat>On-screen Show (4:3)</PresentationFormat>
  <Paragraphs>103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CRF_2006_background</vt:lpstr>
      <vt:lpstr>PowerPoint Presentation</vt:lpstr>
      <vt:lpstr>PowerPoint Presentation</vt:lpstr>
      <vt:lpstr>PowerPoint Presentation</vt:lpstr>
      <vt:lpstr>PowerPoint Presentation</vt:lpstr>
    </vt:vector>
  </TitlesOfParts>
  <Company>CRF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A</cp:lastModifiedBy>
  <cp:revision>190</cp:revision>
  <dcterms:created xsi:type="dcterms:W3CDTF">2013-06-11T10:31:22Z</dcterms:created>
  <dcterms:modified xsi:type="dcterms:W3CDTF">2013-12-14T12:40:10Z</dcterms:modified>
</cp:coreProperties>
</file>