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6" r:id="rId2"/>
    <p:sldMasterId id="2147483725" r:id="rId3"/>
    <p:sldMasterId id="2147483732" r:id="rId4"/>
  </p:sldMasterIdLst>
  <p:notesMasterIdLst>
    <p:notesMasterId r:id="rId51"/>
  </p:notesMasterIdLst>
  <p:handoutMasterIdLst>
    <p:handoutMasterId r:id="rId52"/>
  </p:handoutMasterIdLst>
  <p:sldIdLst>
    <p:sldId id="899" r:id="rId5"/>
    <p:sldId id="1130" r:id="rId6"/>
    <p:sldId id="1175" r:id="rId7"/>
    <p:sldId id="1146" r:id="rId8"/>
    <p:sldId id="784" r:id="rId9"/>
    <p:sldId id="753" r:id="rId10"/>
    <p:sldId id="716" r:id="rId11"/>
    <p:sldId id="727" r:id="rId12"/>
    <p:sldId id="625" r:id="rId13"/>
    <p:sldId id="694" r:id="rId14"/>
    <p:sldId id="563" r:id="rId15"/>
    <p:sldId id="695" r:id="rId16"/>
    <p:sldId id="568" r:id="rId17"/>
    <p:sldId id="1171" r:id="rId18"/>
    <p:sldId id="1172" r:id="rId19"/>
    <p:sldId id="1173" r:id="rId20"/>
    <p:sldId id="758" r:id="rId21"/>
    <p:sldId id="759" r:id="rId22"/>
    <p:sldId id="895" r:id="rId23"/>
    <p:sldId id="859" r:id="rId24"/>
    <p:sldId id="935" r:id="rId25"/>
    <p:sldId id="781" r:id="rId26"/>
    <p:sldId id="576" r:id="rId27"/>
    <p:sldId id="1176" r:id="rId28"/>
    <p:sldId id="1177" r:id="rId29"/>
    <p:sldId id="1178" r:id="rId30"/>
    <p:sldId id="1179" r:id="rId31"/>
    <p:sldId id="1180" r:id="rId32"/>
    <p:sldId id="1181" r:id="rId33"/>
    <p:sldId id="936" r:id="rId34"/>
    <p:sldId id="794" r:id="rId35"/>
    <p:sldId id="949" r:id="rId36"/>
    <p:sldId id="906" r:id="rId37"/>
    <p:sldId id="1142" r:id="rId38"/>
    <p:sldId id="882" r:id="rId39"/>
    <p:sldId id="881" r:id="rId40"/>
    <p:sldId id="1149" r:id="rId41"/>
    <p:sldId id="1165" r:id="rId42"/>
    <p:sldId id="1166" r:id="rId43"/>
    <p:sldId id="856" r:id="rId44"/>
    <p:sldId id="941" r:id="rId45"/>
    <p:sldId id="1145" r:id="rId46"/>
    <p:sldId id="1174" r:id="rId47"/>
    <p:sldId id="947" r:id="rId48"/>
    <p:sldId id="874" r:id="rId49"/>
    <p:sldId id="1147" r:id="rId5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6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pos="72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ticia Barraza Fields" initials="LBF" lastIdx="33" clrIdx="0">
    <p:extLst/>
  </p:cmAuthor>
  <p:cmAuthor id="2" name="Tenley.Koepnick" initials="TSK" lastIdx="31" clrIdx="1">
    <p:extLst/>
  </p:cmAuthor>
  <p:cmAuthor id="3" name="Michael Lu" initials="ML" lastIdx="6" clrIdx="2">
    <p:extLst/>
  </p:cmAuthor>
  <p:cmAuthor id="4" name="Vinny Podichetty" initials="VP" lastIdx="8" clrIdx="3">
    <p:extLst/>
  </p:cmAuthor>
  <p:cmAuthor id="5" name="Erin Rogers" initials="ER" lastIdx="180" clrIdx="4">
    <p:extLst/>
  </p:cmAuthor>
  <p:cmAuthor id="6" name="Tracey Fine" initials="TF" lastIdx="2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BDEE"/>
    <a:srgbClr val="002060"/>
    <a:srgbClr val="F1FE00"/>
    <a:srgbClr val="85F5E9"/>
    <a:srgbClr val="00FF00"/>
    <a:srgbClr val="FF0505"/>
    <a:srgbClr val="FF3A05"/>
    <a:srgbClr val="FFADAA"/>
    <a:srgbClr val="FDE25E"/>
    <a:srgbClr val="288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806" autoAdjust="0"/>
    <p:restoredTop sz="88313" autoAdjust="0"/>
  </p:normalViewPr>
  <p:slideViewPr>
    <p:cSldViewPr snapToGrid="0" showGuides="1">
      <p:cViewPr varScale="1">
        <p:scale>
          <a:sx n="53" d="100"/>
          <a:sy n="53" d="100"/>
        </p:scale>
        <p:origin x="24" y="24"/>
      </p:cViewPr>
      <p:guideLst>
        <p:guide orient="horz" pos="1176"/>
        <p:guide pos="456"/>
        <p:guide pos="722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61924021787"/>
          <c:y val="6.6437488358355001E-2"/>
          <c:w val="0.80968371894775104"/>
          <c:h val="0.80458883906782797"/>
        </c:manualLayout>
      </c:layout>
      <c:lineChart>
        <c:grouping val="standard"/>
        <c:varyColors val="0"/>
        <c:ser>
          <c:idx val="0"/>
          <c:order val="0"/>
          <c:tx>
            <c:v>Surgery</c:v>
          </c:tx>
          <c:spPr>
            <a:ln w="57150">
              <a:solidFill>
                <a:srgbClr val="F1FE00"/>
              </a:solidFill>
            </a:ln>
          </c:spPr>
          <c:marker>
            <c:spPr>
              <a:solidFill>
                <a:srgbClr val="FFFF66"/>
              </a:solidFill>
              <a:ln w="57150">
                <a:solidFill>
                  <a:srgbClr val="F1FE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 AREA'!$E$16:$E$28</c:f>
                <c:numCache>
                  <c:formatCode>General</c:formatCode>
                  <c:ptCount val="13"/>
                  <c:pt idx="0">
                    <c:v>0.6</c:v>
                  </c:pt>
                  <c:pt idx="1">
                    <c:v>0.2</c:v>
                  </c:pt>
                  <c:pt idx="12">
                    <c:v>0.3</c:v>
                  </c:pt>
                </c:numCache>
              </c:numRef>
            </c:plus>
            <c:minus>
              <c:numRef>
                <c:f>'AV AREA'!$E$16:$E$28</c:f>
                <c:numCache>
                  <c:formatCode>General</c:formatCode>
                  <c:ptCount val="13"/>
                  <c:pt idx="0">
                    <c:v>0.6</c:v>
                  </c:pt>
                  <c:pt idx="1">
                    <c:v>0.2</c:v>
                  </c:pt>
                  <c:pt idx="12">
                    <c:v>0.3</c:v>
                  </c:pt>
                </c:numCache>
              </c:numRef>
            </c:minus>
          </c:errBars>
          <c:cat>
            <c:strRef>
              <c:f>'AV AREA'!$B$3:$B$15</c:f>
              <c:strCache>
                <c:ptCount val="13"/>
                <c:pt idx="0">
                  <c:v>Baseline </c:v>
                </c:pt>
                <c:pt idx="1">
                  <c:v>30 Day </c:v>
                </c:pt>
                <c:pt idx="12">
                  <c:v>1 Year </c:v>
                </c:pt>
              </c:strCache>
            </c:strRef>
          </c:cat>
          <c:val>
            <c:numRef>
              <c:f>'AV AREA'!$D$16:$D$28</c:f>
              <c:numCache>
                <c:formatCode>0.00</c:formatCode>
                <c:ptCount val="13"/>
                <c:pt idx="0">
                  <c:v>48.3</c:v>
                </c:pt>
                <c:pt idx="1">
                  <c:v>11.2</c:v>
                </c:pt>
                <c:pt idx="12">
                  <c:v>11.6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BA-42A3-A8C3-A09593F6FBDF}"/>
            </c:ext>
          </c:extLst>
        </c:ser>
        <c:ser>
          <c:idx val="1"/>
          <c:order val="1"/>
          <c:tx>
            <c:v>TAVR</c:v>
          </c:tx>
          <c:spPr>
            <a:ln w="57150">
              <a:solidFill>
                <a:srgbClr val="85F5E9"/>
              </a:solidFill>
            </a:ln>
          </c:spPr>
          <c:marker>
            <c:spPr>
              <a:solidFill>
                <a:srgbClr val="85F5E9"/>
              </a:solidFill>
              <a:ln w="57150">
                <a:solidFill>
                  <a:srgbClr val="85F5E9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 AREA'!$E$3:$E$15</c:f>
                <c:numCache>
                  <c:formatCode>General</c:formatCode>
                  <c:ptCount val="13"/>
                  <c:pt idx="0">
                    <c:v>0.6</c:v>
                  </c:pt>
                  <c:pt idx="1">
                    <c:v>0.2</c:v>
                  </c:pt>
                  <c:pt idx="12">
                    <c:v>0.3</c:v>
                  </c:pt>
                </c:numCache>
              </c:numRef>
            </c:plus>
            <c:minus>
              <c:numRef>
                <c:f>'AV AREA'!$E$3:$E$15</c:f>
                <c:numCache>
                  <c:formatCode>General</c:formatCode>
                  <c:ptCount val="13"/>
                  <c:pt idx="0">
                    <c:v>0.6</c:v>
                  </c:pt>
                  <c:pt idx="1">
                    <c:v>0.2</c:v>
                  </c:pt>
                  <c:pt idx="12">
                    <c:v>0.3</c:v>
                  </c:pt>
                </c:numCache>
              </c:numRef>
            </c:minus>
          </c:errBars>
          <c:cat>
            <c:strRef>
              <c:f>'AV AREA'!$B$3:$B$15</c:f>
              <c:strCache>
                <c:ptCount val="13"/>
                <c:pt idx="0">
                  <c:v>Baseline </c:v>
                </c:pt>
                <c:pt idx="1">
                  <c:v>30 Day </c:v>
                </c:pt>
                <c:pt idx="12">
                  <c:v>1 Year </c:v>
                </c:pt>
              </c:strCache>
            </c:strRef>
          </c:cat>
          <c:val>
            <c:numRef>
              <c:f>'AV AREA'!$D$3:$D$15</c:f>
              <c:numCache>
                <c:formatCode>0.00</c:formatCode>
                <c:ptCount val="13"/>
                <c:pt idx="0">
                  <c:v>49.4</c:v>
                </c:pt>
                <c:pt idx="1">
                  <c:v>12.8</c:v>
                </c:pt>
                <c:pt idx="12">
                  <c:v>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0BA-42A3-A8C3-A09593F6F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5677992"/>
        <c:axId val="-2147163496"/>
      </c:lineChart>
      <c:catAx>
        <c:axId val="-2145677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200" b="0">
                <a:solidFill>
                  <a:srgbClr val="85F5E9"/>
                </a:solidFill>
              </a:defRPr>
            </a:pPr>
            <a:endParaRPr lang="ru-RU"/>
          </a:p>
        </c:txPr>
        <c:crossAx val="-2147163496"/>
        <c:crosses val="autoZero"/>
        <c:auto val="1"/>
        <c:lblAlgn val="ctr"/>
        <c:lblOffset val="100"/>
        <c:noMultiLvlLbl val="0"/>
      </c:catAx>
      <c:valAx>
        <c:axId val="-2147163496"/>
        <c:scaling>
          <c:orientation val="minMax"/>
          <c:max val="5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 b="0">
                <a:solidFill>
                  <a:schemeClr val="tx1"/>
                </a:solidFill>
              </a:defRPr>
            </a:pPr>
            <a:endParaRPr lang="ru-RU"/>
          </a:p>
        </c:txPr>
        <c:crossAx val="-2145677992"/>
        <c:crosses val="autoZero"/>
        <c:crossBetween val="between"/>
        <c:majorUnit val="10"/>
      </c:valAx>
      <c:spPr>
        <a:solidFill>
          <a:srgbClr val="002060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 b="1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61924021787"/>
          <c:y val="6.6437488358355001E-2"/>
          <c:w val="0.80968371894775104"/>
          <c:h val="0.80458883906782797"/>
        </c:manualLayout>
      </c:layout>
      <c:lineChart>
        <c:grouping val="standard"/>
        <c:varyColors val="0"/>
        <c:ser>
          <c:idx val="0"/>
          <c:order val="0"/>
          <c:tx>
            <c:v>Surgery</c:v>
          </c:tx>
          <c:spPr>
            <a:ln w="57150">
              <a:solidFill>
                <a:srgbClr val="F1FE00"/>
              </a:solidFill>
            </a:ln>
          </c:spPr>
          <c:marker>
            <c:spPr>
              <a:solidFill>
                <a:srgbClr val="FFFF66"/>
              </a:solidFill>
              <a:ln w="57150">
                <a:solidFill>
                  <a:srgbClr val="F1FE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 AREA'!$E$16:$E$28</c:f>
                <c:numCache>
                  <c:formatCode>General</c:formatCode>
                  <c:ptCount val="13"/>
                  <c:pt idx="0">
                    <c:v>0.01</c:v>
                  </c:pt>
                  <c:pt idx="1">
                    <c:v>0.02</c:v>
                  </c:pt>
                  <c:pt idx="12">
                    <c:v>0.02</c:v>
                  </c:pt>
                </c:numCache>
              </c:numRef>
            </c:plus>
            <c:minus>
              <c:numRef>
                <c:f>'AV AREA'!$E$16:$E$28</c:f>
                <c:numCache>
                  <c:formatCode>General</c:formatCode>
                  <c:ptCount val="13"/>
                  <c:pt idx="0">
                    <c:v>0.01</c:v>
                  </c:pt>
                  <c:pt idx="1">
                    <c:v>0.02</c:v>
                  </c:pt>
                  <c:pt idx="12">
                    <c:v>0.02</c:v>
                  </c:pt>
                </c:numCache>
              </c:numRef>
            </c:minus>
          </c:errBars>
          <c:cat>
            <c:strRef>
              <c:f>'AV AREA'!$B$3:$B$15</c:f>
              <c:strCache>
                <c:ptCount val="13"/>
                <c:pt idx="0">
                  <c:v>Baseline </c:v>
                </c:pt>
                <c:pt idx="1">
                  <c:v>30 Day </c:v>
                </c:pt>
                <c:pt idx="12">
                  <c:v>1 Year </c:v>
                </c:pt>
              </c:strCache>
            </c:strRef>
          </c:cat>
          <c:val>
            <c:numRef>
              <c:f>'AV AREA'!$D$16:$D$28</c:f>
              <c:numCache>
                <c:formatCode>0.00</c:formatCode>
                <c:ptCount val="13"/>
                <c:pt idx="0">
                  <c:v>0.8</c:v>
                </c:pt>
                <c:pt idx="1">
                  <c:v>1.8</c:v>
                </c:pt>
                <c:pt idx="12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BA-42A3-A8C3-A09593F6FBDF}"/>
            </c:ext>
          </c:extLst>
        </c:ser>
        <c:ser>
          <c:idx val="1"/>
          <c:order val="1"/>
          <c:tx>
            <c:v>TAVR</c:v>
          </c:tx>
          <c:spPr>
            <a:ln w="57150">
              <a:solidFill>
                <a:srgbClr val="85F5E9"/>
              </a:solidFill>
            </a:ln>
          </c:spPr>
          <c:marker>
            <c:spPr>
              <a:solidFill>
                <a:srgbClr val="85F5E9"/>
              </a:solidFill>
              <a:ln w="57150">
                <a:solidFill>
                  <a:srgbClr val="85F5E9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 AREA'!$E$3:$E$15</c:f>
                <c:numCache>
                  <c:formatCode>General</c:formatCode>
                  <c:ptCount val="13"/>
                  <c:pt idx="0">
                    <c:v>0.01</c:v>
                  </c:pt>
                  <c:pt idx="1">
                    <c:v>0.02</c:v>
                  </c:pt>
                  <c:pt idx="12">
                    <c:v>0.02</c:v>
                  </c:pt>
                </c:numCache>
              </c:numRef>
            </c:plus>
            <c:minus>
              <c:numRef>
                <c:f>'AV AREA'!$E$3:$E$15</c:f>
                <c:numCache>
                  <c:formatCode>General</c:formatCode>
                  <c:ptCount val="13"/>
                  <c:pt idx="0">
                    <c:v>0.01</c:v>
                  </c:pt>
                  <c:pt idx="1">
                    <c:v>0.02</c:v>
                  </c:pt>
                  <c:pt idx="12">
                    <c:v>0.02</c:v>
                  </c:pt>
                </c:numCache>
              </c:numRef>
            </c:minus>
          </c:errBars>
          <c:cat>
            <c:strRef>
              <c:f>'AV AREA'!$B$3:$B$15</c:f>
              <c:strCache>
                <c:ptCount val="13"/>
                <c:pt idx="0">
                  <c:v>Baseline </c:v>
                </c:pt>
                <c:pt idx="1">
                  <c:v>30 Day </c:v>
                </c:pt>
                <c:pt idx="12">
                  <c:v>1 Year </c:v>
                </c:pt>
              </c:strCache>
            </c:strRef>
          </c:cat>
          <c:val>
            <c:numRef>
              <c:f>'AV AREA'!$D$3:$D$15</c:f>
              <c:numCache>
                <c:formatCode>0.00</c:formatCode>
                <c:ptCount val="13"/>
                <c:pt idx="0">
                  <c:v>0.8</c:v>
                </c:pt>
                <c:pt idx="1">
                  <c:v>1.7</c:v>
                </c:pt>
                <c:pt idx="12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0BA-42A3-A8C3-A09593F6F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4950888"/>
        <c:axId val="-2144947736"/>
      </c:lineChart>
      <c:catAx>
        <c:axId val="-2144950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200" b="0">
                <a:solidFill>
                  <a:srgbClr val="85F5E9"/>
                </a:solidFill>
              </a:defRPr>
            </a:pPr>
            <a:endParaRPr lang="ru-RU"/>
          </a:p>
        </c:txPr>
        <c:crossAx val="-2144947736"/>
        <c:crosses val="autoZero"/>
        <c:auto val="1"/>
        <c:lblAlgn val="ctr"/>
        <c:lblOffset val="100"/>
        <c:noMultiLvlLbl val="0"/>
      </c:catAx>
      <c:valAx>
        <c:axId val="-2144947736"/>
        <c:scaling>
          <c:orientation val="minMax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2000" b="0">
                <a:solidFill>
                  <a:schemeClr val="tx1"/>
                </a:solidFill>
              </a:defRPr>
            </a:pPr>
            <a:endParaRPr lang="ru-RU"/>
          </a:p>
        </c:txPr>
        <c:crossAx val="-2144950888"/>
        <c:crosses val="autoZero"/>
        <c:crossBetween val="between"/>
        <c:majorUnit val="0.5"/>
      </c:valAx>
      <c:spPr>
        <a:solidFill>
          <a:srgbClr val="002060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 b="1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21941023440499E-2"/>
          <c:y val="2.7386809338901998E-2"/>
          <c:w val="0.82838229792842999"/>
          <c:h val="0.815507577786196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20mm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AD-418A-BD56-514B087979E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C7-4AF7-AA56-CA85E48E5A4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AD-418A-BD56-514B087979E6}"/>
                </c:ext>
              </c:extLst>
            </c:dLbl>
            <c:dLbl>
              <c:idx val="3"/>
              <c:layout>
                <c:manualLayout>
                  <c:x val="-2.3101098775568998E-3"/>
                  <c:y val="-8.59365019676869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46-42A4-9672-BDDDF9D66BA1}"/>
                </c:ext>
              </c:extLst>
            </c:dLbl>
            <c:spPr>
              <a:noFill/>
              <a:ln>
                <a:solidFill>
                  <a:srgbClr val="00B0F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PARTNER IIA     TAVR</c:v>
                </c:pt>
                <c:pt idx="1">
                  <c:v>PARTNER II S3i TAVR</c:v>
                </c:pt>
                <c:pt idx="2">
                  <c:v>PARTNER 3     TAVR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3.9</c:v>
                </c:pt>
                <c:pt idx="2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54-4BC8-935E-1B9665BC95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23mm</c:v>
                </c:pt>
              </c:strCache>
            </c:strRef>
          </c:tx>
          <c:spPr>
            <a:gradFill flip="none" rotWithShape="1">
              <a:gsLst>
                <a:gs pos="0">
                  <a:srgbClr val="FFADAA">
                    <a:shade val="30000"/>
                    <a:satMod val="115000"/>
                  </a:srgbClr>
                </a:gs>
                <a:gs pos="50000">
                  <a:srgbClr val="FFADAA">
                    <a:shade val="67500"/>
                    <a:satMod val="115000"/>
                  </a:srgbClr>
                </a:gs>
                <a:gs pos="100000">
                  <a:srgbClr val="FFADAA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1.1550549387784499E-3"/>
                  <c:y val="2.3437498558224702E-3"/>
                </c:manualLayout>
              </c:layout>
              <c:tx>
                <c:rich>
                  <a:bodyPr/>
                  <a:lstStyle/>
                  <a:p>
                    <a:fld id="{631F5477-0202-4E6E-AEB9-9D21103CD0E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46-42A4-9672-BDDDF9D66B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PARTNER IIA     TAVR</c:v>
                </c:pt>
                <c:pt idx="1">
                  <c:v>PARTNER II S3i TAVR</c:v>
                </c:pt>
                <c:pt idx="2">
                  <c:v>PARTNER 3     TAVR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35.200000000000003</c:v>
                </c:pt>
                <c:pt idx="1">
                  <c:v>32.200000000000003</c:v>
                </c:pt>
                <c:pt idx="2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54-4BC8-935E-1B9665BC95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26mm</c:v>
                </c:pt>
              </c:strCache>
            </c:strRef>
          </c:tx>
          <c:spPr>
            <a:gradFill flip="none" rotWithShape="1">
              <a:gsLst>
                <a:gs pos="0">
                  <a:srgbClr val="85F5E9">
                    <a:shade val="30000"/>
                    <a:satMod val="115000"/>
                  </a:srgbClr>
                </a:gs>
                <a:gs pos="50000">
                  <a:srgbClr val="85F5E9">
                    <a:shade val="67500"/>
                    <a:satMod val="115000"/>
                  </a:srgbClr>
                </a:gs>
                <a:gs pos="100000">
                  <a:srgbClr val="85F5E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47.0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AD-418A-BD56-514B087979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PARTNER IIA     TAVR</c:v>
                </c:pt>
                <c:pt idx="1">
                  <c:v>PARTNER II S3i TAVR</c:v>
                </c:pt>
                <c:pt idx="2">
                  <c:v>PARTNER 3     TAVR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47</c:v>
                </c:pt>
                <c:pt idx="1">
                  <c:v>43.9</c:v>
                </c:pt>
                <c:pt idx="2">
                  <c:v>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AD-418A-BD56-514B087979E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29mm</c:v>
                </c:pt>
              </c:strCache>
            </c:strRef>
          </c:tx>
          <c:spPr>
            <a:gradFill flip="none" rotWithShape="1">
              <a:gsLst>
                <a:gs pos="0">
                  <a:srgbClr val="F1FE00">
                    <a:shade val="30000"/>
                    <a:satMod val="115000"/>
                  </a:srgbClr>
                </a:gs>
                <a:gs pos="50000">
                  <a:srgbClr val="F1FE00">
                    <a:shade val="67500"/>
                    <a:satMod val="115000"/>
                  </a:srgbClr>
                </a:gs>
                <a:gs pos="100000">
                  <a:srgbClr val="F1FE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EE-4F34-9C66-D8E7A3CD8EB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21.0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AD-418A-BD56-514B087979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PARTNER IIA     TAVR</c:v>
                </c:pt>
                <c:pt idx="1">
                  <c:v>PARTNER II S3i TAVR</c:v>
                </c:pt>
                <c:pt idx="2">
                  <c:v>PARTNER 3     TAVR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17.8</c:v>
                </c:pt>
                <c:pt idx="1">
                  <c:v>20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AD-418A-BD56-514B08797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-2147384952"/>
        <c:axId val="2125762264"/>
      </c:barChart>
      <c:catAx>
        <c:axId val="-214738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5762264"/>
        <c:crosses val="autoZero"/>
        <c:auto val="1"/>
        <c:lblAlgn val="ctr"/>
        <c:lblOffset val="100"/>
        <c:noMultiLvlLbl val="0"/>
      </c:catAx>
      <c:valAx>
        <c:axId val="212576226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47384952"/>
        <c:crosses val="autoZero"/>
        <c:crossBetween val="between"/>
        <c:majorUnit val="20"/>
      </c:valAx>
      <c:spPr>
        <a:solidFill>
          <a:srgbClr val="002060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21941023440499E-2"/>
          <c:y val="9.06680554461088E-2"/>
          <c:w val="0.52708005217895504"/>
          <c:h val="0.7522263316789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17mm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PARTNER IIA         Surgery</c:v>
                </c:pt>
                <c:pt idx="1">
                  <c:v>PARTNER 3        Surgery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01-4F3D-8979-4C74BFE411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19mm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b="1">
                        <a:solidFill>
                          <a:schemeClr val="tx1"/>
                        </a:solidFill>
                      </a:rPr>
                      <a:t>12.0</a:t>
                    </a:r>
                    <a:endParaRPr lang="en-US" sz="18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C01-4F3D-8979-4C74BFE4119A}"/>
                </c:ext>
              </c:extLst>
            </c:dLbl>
            <c:dLbl>
              <c:idx val="1"/>
              <c:layout>
                <c:manualLayout>
                  <c:x val="-3.2010069639154702E-3"/>
                  <c:y val="-5.9269189267397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01-4F3D-8979-4C74BFE4119A}"/>
                </c:ext>
              </c:extLst>
            </c:dLbl>
            <c:dLbl>
              <c:idx val="3"/>
              <c:layout>
                <c:manualLayout>
                  <c:x val="1.1550549387784499E-3"/>
                  <c:y val="2.3437498558224702E-3"/>
                </c:manualLayout>
              </c:layout>
              <c:tx>
                <c:rich>
                  <a:bodyPr/>
                  <a:lstStyle/>
                  <a:p>
                    <a:fld id="{631F5477-0202-4E6E-AEB9-9D21103CD0E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C01-4F3D-8979-4C74BFE411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PARTNER IIA         Surgery</c:v>
                </c:pt>
                <c:pt idx="1">
                  <c:v>PARTNER 3        Surgery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</c:v>
                </c:pt>
                <c:pt idx="1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01-4F3D-8979-4C74BFE411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21mm</c:v>
                </c:pt>
              </c:strCache>
            </c:strRef>
          </c:tx>
          <c:spPr>
            <a:gradFill flip="none" rotWithShape="1">
              <a:gsLst>
                <a:gs pos="0">
                  <a:srgbClr val="28828D">
                    <a:shade val="30000"/>
                    <a:satMod val="115000"/>
                  </a:srgbClr>
                </a:gs>
                <a:gs pos="50000">
                  <a:srgbClr val="28828D">
                    <a:shade val="67500"/>
                    <a:satMod val="115000"/>
                  </a:srgbClr>
                </a:gs>
                <a:gs pos="100000">
                  <a:srgbClr val="28828D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PARTNER IIA         Surgery</c:v>
                </c:pt>
                <c:pt idx="1">
                  <c:v>PARTNER 3        Surgery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32.200000000000003</c:v>
                </c:pt>
                <c:pt idx="1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01-4F3D-8979-4C74BFE4119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23mm</c:v>
                </c:pt>
              </c:strCache>
            </c:strRef>
          </c:tx>
          <c:spPr>
            <a:gradFill flip="none" rotWithShape="1">
              <a:gsLst>
                <a:gs pos="0">
                  <a:srgbClr val="FFADAA">
                    <a:shade val="30000"/>
                    <a:satMod val="115000"/>
                  </a:srgbClr>
                </a:gs>
                <a:gs pos="50000">
                  <a:srgbClr val="FFADAA">
                    <a:shade val="67500"/>
                    <a:satMod val="115000"/>
                  </a:srgbClr>
                </a:gs>
                <a:gs pos="100000">
                  <a:srgbClr val="FFADAA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PARTNER IIA         Surgery</c:v>
                </c:pt>
                <c:pt idx="1">
                  <c:v>PARTNER 3        Surgery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35.800000000000011</c:v>
                </c:pt>
                <c:pt idx="1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01-4F3D-8979-4C74BFE4119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25mm</c:v>
                </c:pt>
              </c:strCache>
            </c:strRef>
          </c:tx>
          <c:spPr>
            <a:gradFill flip="none" rotWithShape="1">
              <a:gsLst>
                <a:gs pos="0">
                  <a:srgbClr val="85F5E9">
                    <a:shade val="30000"/>
                    <a:satMod val="115000"/>
                  </a:srgbClr>
                </a:gs>
                <a:gs pos="50000">
                  <a:srgbClr val="85F5E9">
                    <a:shade val="67500"/>
                    <a:satMod val="115000"/>
                  </a:srgbClr>
                </a:gs>
                <a:gs pos="100000">
                  <a:srgbClr val="85F5E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16.0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C01-4F3D-8979-4C74BFE411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PARTNER IIA         Surgery</c:v>
                </c:pt>
                <c:pt idx="1">
                  <c:v>PARTNER 3        Surgery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16</c:v>
                </c:pt>
                <c:pt idx="1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01-4F3D-8979-4C74BFE4119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27mm</c:v>
                </c:pt>
              </c:strCache>
            </c:strRef>
          </c:tx>
          <c:spPr>
            <a:gradFill flip="none" rotWithShape="1">
              <a:gsLst>
                <a:gs pos="0">
                  <a:srgbClr val="6FBDEE">
                    <a:shade val="30000"/>
                    <a:satMod val="115000"/>
                  </a:srgbClr>
                </a:gs>
                <a:gs pos="50000">
                  <a:srgbClr val="6FBDEE">
                    <a:shade val="67500"/>
                    <a:satMod val="115000"/>
                  </a:srgbClr>
                </a:gs>
                <a:gs pos="100000">
                  <a:srgbClr val="6FBDEE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PARTNER IIA         Surgery</c:v>
                </c:pt>
                <c:pt idx="1">
                  <c:v>PARTNER 3        Surgery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3.4</c:v>
                </c:pt>
                <c:pt idx="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01-4F3D-8979-4C74BFE4119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29mm</c:v>
                </c:pt>
              </c:strCache>
            </c:strRef>
          </c:tx>
          <c:spPr>
            <a:gradFill flip="none" rotWithShape="1">
              <a:gsLst>
                <a:gs pos="0">
                  <a:srgbClr val="F1FE00">
                    <a:shade val="30000"/>
                    <a:satMod val="115000"/>
                  </a:srgbClr>
                </a:gs>
                <a:gs pos="50000">
                  <a:srgbClr val="F1FE00">
                    <a:shade val="67500"/>
                    <a:satMod val="115000"/>
                  </a:srgbClr>
                </a:gs>
                <a:gs pos="100000">
                  <a:srgbClr val="F1FE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Sheet1!$A$2:$A$3</c:f>
              <c:strCache>
                <c:ptCount val="2"/>
                <c:pt idx="0">
                  <c:v>PARTNER IIA         Surgery</c:v>
                </c:pt>
                <c:pt idx="1">
                  <c:v>PARTNER 3        Surgery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0.5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01-4F3D-8979-4C74BFE41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2125721288"/>
        <c:axId val="2125699896"/>
      </c:barChart>
      <c:catAx>
        <c:axId val="212572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5699896"/>
        <c:crosses val="autoZero"/>
        <c:auto val="1"/>
        <c:lblAlgn val="ctr"/>
        <c:lblOffset val="100"/>
        <c:noMultiLvlLbl val="0"/>
      </c:catAx>
      <c:valAx>
        <c:axId val="212569989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5721288"/>
        <c:crosses val="autoZero"/>
        <c:crossBetween val="between"/>
        <c:majorUnit val="20"/>
      </c:valAx>
      <c:spPr>
        <a:solidFill>
          <a:srgbClr val="002060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903619246879803E-2"/>
          <c:y val="8.5722027001074397E-2"/>
          <c:w val="0.83331911121301006"/>
          <c:h val="0.7751201864434049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ITT!$C$3</c:f>
              <c:strCache>
                <c:ptCount val="1"/>
                <c:pt idx="0">
                  <c:v>None?Trace</c:v>
                </c:pt>
              </c:strCache>
            </c:strRef>
          </c:tx>
          <c:spPr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ADAA">
                      <a:shade val="30000"/>
                      <a:satMod val="115000"/>
                    </a:srgbClr>
                  </a:gs>
                  <a:gs pos="50000">
                    <a:srgbClr val="FFADAA">
                      <a:shade val="67500"/>
                      <a:satMod val="115000"/>
                    </a:srgbClr>
                  </a:gs>
                  <a:gs pos="100000">
                    <a:srgbClr val="FFADAA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3186-41E2-B62C-4CFD60524669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FADAA">
                      <a:shade val="30000"/>
                      <a:satMod val="115000"/>
                    </a:srgbClr>
                  </a:gs>
                  <a:gs pos="50000">
                    <a:srgbClr val="FFADAA">
                      <a:shade val="67500"/>
                      <a:satMod val="115000"/>
                    </a:srgbClr>
                  </a:gs>
                  <a:gs pos="100000">
                    <a:srgbClr val="FFADAA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A-3186-41E2-B62C-4CFD60524669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FFADAA">
                      <a:shade val="30000"/>
                      <a:satMod val="115000"/>
                    </a:srgbClr>
                  </a:gs>
                  <a:gs pos="50000">
                    <a:srgbClr val="FFADAA">
                      <a:shade val="67500"/>
                      <a:satMod val="115000"/>
                    </a:srgbClr>
                  </a:gs>
                  <a:gs pos="100000">
                    <a:srgbClr val="FFADAA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3186-41E2-B62C-4CFD60524669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rgbClr val="FFADAA">
                      <a:shade val="30000"/>
                      <a:satMod val="115000"/>
                    </a:srgbClr>
                  </a:gs>
                  <a:gs pos="50000">
                    <a:srgbClr val="FFADAA">
                      <a:shade val="67500"/>
                      <a:satMod val="115000"/>
                    </a:srgbClr>
                  </a:gs>
                  <a:gs pos="100000">
                    <a:srgbClr val="FFADAA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3186-41E2-B62C-4CFD60524669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70.4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86-41E2-B62C-4CFD6052466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97.1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186-41E2-B62C-4CFD6052466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70.0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86-41E2-B62C-4CFD6052466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97.4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86-41E2-B62C-4CFD60524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00B050"/>
                      </a:solidFill>
                    </a:ln>
                  </c:spPr>
                </c15:leaderLines>
              </c:ext>
            </c:extLst>
          </c:dLbls>
          <c:cat>
            <c:strRef>
              <c:f>ITT!$B$4:$B$10</c:f>
              <c:strCache>
                <c:ptCount val="6"/>
                <c:pt idx="1">
                  <c:v>TAVR      (N=487)</c:v>
                </c:pt>
                <c:pt idx="2">
                  <c:v>Surgery       (N=421)</c:v>
                </c:pt>
                <c:pt idx="4">
                  <c:v>TAVR       (N=466)</c:v>
                </c:pt>
                <c:pt idx="5">
                  <c:v>Surgery       (N=381)</c:v>
                </c:pt>
              </c:strCache>
            </c:strRef>
          </c:cat>
          <c:val>
            <c:numRef>
              <c:f>ITT!$C$4:$C$10</c:f>
              <c:numCache>
                <c:formatCode>0.0%</c:formatCode>
                <c:ptCount val="7"/>
                <c:pt idx="1">
                  <c:v>0.70399999999999996</c:v>
                </c:pt>
                <c:pt idx="2">
                  <c:v>0.97099999999999997</c:v>
                </c:pt>
                <c:pt idx="4">
                  <c:v>0.7</c:v>
                </c:pt>
                <c:pt idx="5">
                  <c:v>0.97399999999999998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9-4C45-8EF1-04C56BCD4E08}"/>
            </c:ext>
          </c:extLst>
        </c:ser>
        <c:ser>
          <c:idx val="1"/>
          <c:order val="1"/>
          <c:tx>
            <c:strRef>
              <c:f>ITT!$D$3</c:f>
              <c:strCache>
                <c:ptCount val="1"/>
                <c:pt idx="0">
                  <c:v>Mild</c:v>
                </c:pt>
              </c:strCache>
            </c:strRef>
          </c:tx>
          <c:spPr>
            <a:gradFill flip="none" rotWithShape="1">
              <a:gsLst>
                <a:gs pos="0">
                  <a:srgbClr val="6FBDEE">
                    <a:shade val="30000"/>
                    <a:satMod val="115000"/>
                  </a:srgbClr>
                </a:gs>
                <a:gs pos="50000">
                  <a:srgbClr val="6FBDEE">
                    <a:shade val="67500"/>
                    <a:satMod val="115000"/>
                  </a:srgbClr>
                </a:gs>
                <a:gs pos="100000">
                  <a:srgbClr val="6FBDEE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28.7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86-41E2-B62C-4CFD60524669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>
                        <a:solidFill>
                          <a:srgbClr val="002060"/>
                        </a:solidFill>
                      </a:defRPr>
                    </a:pPr>
                    <a:r>
                      <a:rPr lang="en-US"/>
                      <a:t>2.9</a:t>
                    </a:r>
                    <a:endParaRPr lang="en-US" dirty="0"/>
                  </a:p>
                </c:rich>
              </c:tx>
              <c:spPr>
                <a:solidFill>
                  <a:srgbClr val="6FBDEE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86-41E2-B62C-4CFD6052466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29.4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86-41E2-B62C-4CFD60524669}"/>
                </c:ext>
              </c:extLst>
            </c:dLbl>
            <c:dLbl>
              <c:idx val="5"/>
              <c:layout>
                <c:manualLayout>
                  <c:x val="-2.5791654003539102E-3"/>
                  <c:y val="2.373104812129199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>
                        <a:solidFill>
                          <a:srgbClr val="002060"/>
                        </a:solidFill>
                      </a:defRPr>
                    </a:pPr>
                    <a:r>
                      <a:rPr lang="en-US"/>
                      <a:t>2.1</a:t>
                    </a:r>
                    <a:endParaRPr lang="en-US" dirty="0"/>
                  </a:p>
                </c:rich>
              </c:tx>
              <c:spPr>
                <a:solidFill>
                  <a:srgbClr val="6FBDEE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319516960906439E-2"/>
                      <c:h val="6.24917600527356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186-41E2-B62C-4CFD60524669}"/>
                </c:ext>
              </c:extLst>
            </c:dLbl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ITT!$B$4:$B$10</c:f>
              <c:strCache>
                <c:ptCount val="6"/>
                <c:pt idx="1">
                  <c:v>TAVR      (N=487)</c:v>
                </c:pt>
                <c:pt idx="2">
                  <c:v>Surgery       (N=421)</c:v>
                </c:pt>
                <c:pt idx="4">
                  <c:v>TAVR       (N=466)</c:v>
                </c:pt>
                <c:pt idx="5">
                  <c:v>Surgery       (N=381)</c:v>
                </c:pt>
              </c:strCache>
            </c:strRef>
          </c:cat>
          <c:val>
            <c:numRef>
              <c:f>ITT!$D$4:$D$10</c:f>
              <c:numCache>
                <c:formatCode>0.0%</c:formatCode>
                <c:ptCount val="7"/>
                <c:pt idx="1">
                  <c:v>0.28699999999999998</c:v>
                </c:pt>
                <c:pt idx="2">
                  <c:v>2.9000000000000001E-2</c:v>
                </c:pt>
                <c:pt idx="4">
                  <c:v>0.29399999999999998</c:v>
                </c:pt>
                <c:pt idx="5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C9-4C45-8EF1-04C56BCD4E08}"/>
            </c:ext>
          </c:extLst>
        </c:ser>
        <c:ser>
          <c:idx val="2"/>
          <c:order val="2"/>
          <c:tx>
            <c:strRef>
              <c:f>ITT!$E$3</c:f>
              <c:strCache>
                <c:ptCount val="1"/>
                <c:pt idx="0">
                  <c:v>&gt;Mod</c:v>
                </c:pt>
              </c:strCache>
            </c:strRef>
          </c:tx>
          <c:spPr>
            <a:solidFill>
              <a:srgbClr val="F1FE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186-41E2-B62C-4CFD60524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186-41E2-B62C-4CFD60524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186-41E2-B62C-4CFD60524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186-41E2-B62C-4CFD60524669}"/>
                </c:ext>
              </c:extLst>
            </c:dLbl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FFFF00"/>
                      </a:solidFill>
                    </a:ln>
                  </c:spPr>
                </c15:leaderLines>
              </c:ext>
            </c:extLst>
          </c:dLbls>
          <c:cat>
            <c:strRef>
              <c:f>ITT!$B$4:$B$10</c:f>
              <c:strCache>
                <c:ptCount val="6"/>
                <c:pt idx="1">
                  <c:v>TAVR      (N=487)</c:v>
                </c:pt>
                <c:pt idx="2">
                  <c:v>Surgery       (N=421)</c:v>
                </c:pt>
                <c:pt idx="4">
                  <c:v>TAVR       (N=466)</c:v>
                </c:pt>
                <c:pt idx="5">
                  <c:v>Surgery       (N=381)</c:v>
                </c:pt>
              </c:strCache>
            </c:strRef>
          </c:cat>
          <c:val>
            <c:numRef>
              <c:f>ITT!$E$4:$E$10</c:f>
              <c:numCache>
                <c:formatCode>0.0%</c:formatCode>
                <c:ptCount val="7"/>
                <c:pt idx="1">
                  <c:v>8.0000000000000002E-3</c:v>
                </c:pt>
                <c:pt idx="2">
                  <c:v>0</c:v>
                </c:pt>
                <c:pt idx="4">
                  <c:v>6.0000000000000001E-3</c:v>
                </c:pt>
                <c:pt idx="5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C9-4C45-8EF1-04C56BCD4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100"/>
        <c:axId val="-2145532328"/>
        <c:axId val="-2145528952"/>
      </c:barChart>
      <c:catAx>
        <c:axId val="-2145532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 b="0">
                <a:solidFill>
                  <a:schemeClr val="tx1"/>
                </a:solidFill>
              </a:defRPr>
            </a:pPr>
            <a:endParaRPr lang="ru-RU"/>
          </a:p>
        </c:txPr>
        <c:crossAx val="-2145528952"/>
        <c:crosses val="autoZero"/>
        <c:auto val="1"/>
        <c:lblAlgn val="ctr"/>
        <c:lblOffset val="100"/>
        <c:noMultiLvlLbl val="0"/>
      </c:catAx>
      <c:valAx>
        <c:axId val="-214552895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000" b="0">
                <a:solidFill>
                  <a:schemeClr val="tx1"/>
                </a:solidFill>
              </a:defRPr>
            </a:pPr>
            <a:endParaRPr lang="ru-RU"/>
          </a:p>
        </c:txPr>
        <c:crossAx val="-2145532328"/>
        <c:crosses val="autoZero"/>
        <c:crossBetween val="between"/>
        <c:majorUnit val="0.2"/>
      </c:valAx>
      <c:spPr>
        <a:solidFill>
          <a:srgbClr val="002060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 b="0">
          <a:solidFill>
            <a:srgbClr val="FFFFFF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903619246879803E-2"/>
          <c:y val="8.5722027001074397E-2"/>
          <c:w val="0.83331911121301006"/>
          <c:h val="0.7751201864434049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ITT!$C$3</c:f>
              <c:strCache>
                <c:ptCount val="1"/>
                <c:pt idx="0">
                  <c:v>None?Trace</c:v>
                </c:pt>
              </c:strCache>
            </c:strRef>
          </c:tx>
          <c:spPr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ADAA">
                      <a:shade val="30000"/>
                      <a:satMod val="115000"/>
                    </a:srgbClr>
                  </a:gs>
                  <a:gs pos="50000">
                    <a:srgbClr val="FFADAA">
                      <a:shade val="67500"/>
                      <a:satMod val="115000"/>
                    </a:srgbClr>
                  </a:gs>
                  <a:gs pos="100000">
                    <a:srgbClr val="FFADAA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3186-41E2-B62C-4CFD60524669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FADAA">
                      <a:shade val="30000"/>
                      <a:satMod val="115000"/>
                    </a:srgbClr>
                  </a:gs>
                  <a:gs pos="50000">
                    <a:srgbClr val="FFADAA">
                      <a:shade val="67500"/>
                      <a:satMod val="115000"/>
                    </a:srgbClr>
                  </a:gs>
                  <a:gs pos="100000">
                    <a:srgbClr val="FFADAA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A-3186-41E2-B62C-4CFD60524669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FFADAA">
                      <a:shade val="30000"/>
                      <a:satMod val="115000"/>
                    </a:srgbClr>
                  </a:gs>
                  <a:gs pos="50000">
                    <a:srgbClr val="FFADAA">
                      <a:shade val="67500"/>
                      <a:satMod val="115000"/>
                    </a:srgbClr>
                  </a:gs>
                  <a:gs pos="100000">
                    <a:srgbClr val="FFADAA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3186-41E2-B62C-4CFD60524669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rgbClr val="FFADAA">
                      <a:shade val="30000"/>
                      <a:satMod val="115000"/>
                    </a:srgbClr>
                  </a:gs>
                  <a:gs pos="50000">
                    <a:srgbClr val="FFADAA">
                      <a:shade val="67500"/>
                      <a:satMod val="115000"/>
                    </a:srgbClr>
                  </a:gs>
                  <a:gs pos="100000">
                    <a:srgbClr val="FFADAA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3186-41E2-B62C-4CFD60524669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70.4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86-41E2-B62C-4CFD6052466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97.1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186-41E2-B62C-4CFD6052466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70.0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86-41E2-B62C-4CFD6052466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97.4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86-41E2-B62C-4CFD60524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00B050"/>
                      </a:solidFill>
                    </a:ln>
                  </c:spPr>
                </c15:leaderLines>
              </c:ext>
            </c:extLst>
          </c:dLbls>
          <c:cat>
            <c:strRef>
              <c:f>ITT!$B$4:$B$10</c:f>
              <c:strCache>
                <c:ptCount val="6"/>
                <c:pt idx="1">
                  <c:v>TAVR      (N=487)</c:v>
                </c:pt>
                <c:pt idx="2">
                  <c:v>Surgery       (N=421)</c:v>
                </c:pt>
                <c:pt idx="4">
                  <c:v>TAVR       (N=466)</c:v>
                </c:pt>
                <c:pt idx="5">
                  <c:v>Surgery       (N=381)</c:v>
                </c:pt>
              </c:strCache>
            </c:strRef>
          </c:cat>
          <c:val>
            <c:numRef>
              <c:f>ITT!$C$4:$C$10</c:f>
              <c:numCache>
                <c:formatCode>0.0%</c:formatCode>
                <c:ptCount val="7"/>
                <c:pt idx="1">
                  <c:v>0.70399999999999996</c:v>
                </c:pt>
                <c:pt idx="2">
                  <c:v>0.97099999999999997</c:v>
                </c:pt>
                <c:pt idx="4">
                  <c:v>0.7</c:v>
                </c:pt>
                <c:pt idx="5">
                  <c:v>0.97399999999999998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9-4C45-8EF1-04C56BCD4E08}"/>
            </c:ext>
          </c:extLst>
        </c:ser>
        <c:ser>
          <c:idx val="1"/>
          <c:order val="1"/>
          <c:tx>
            <c:strRef>
              <c:f>ITT!$D$3</c:f>
              <c:strCache>
                <c:ptCount val="1"/>
                <c:pt idx="0">
                  <c:v>Mild</c:v>
                </c:pt>
              </c:strCache>
            </c:strRef>
          </c:tx>
          <c:spPr>
            <a:gradFill flip="none" rotWithShape="1">
              <a:gsLst>
                <a:gs pos="0">
                  <a:srgbClr val="6FBDEE">
                    <a:shade val="30000"/>
                    <a:satMod val="115000"/>
                  </a:srgbClr>
                </a:gs>
                <a:gs pos="50000">
                  <a:srgbClr val="6FBDEE">
                    <a:shade val="67500"/>
                    <a:satMod val="115000"/>
                  </a:srgbClr>
                </a:gs>
                <a:gs pos="100000">
                  <a:srgbClr val="6FBDEE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28.7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86-41E2-B62C-4CFD60524669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>
                        <a:solidFill>
                          <a:srgbClr val="002060"/>
                        </a:solidFill>
                      </a:defRPr>
                    </a:pPr>
                    <a:r>
                      <a:rPr lang="en-US"/>
                      <a:t>2.9</a:t>
                    </a:r>
                    <a:endParaRPr lang="en-US" dirty="0"/>
                  </a:p>
                </c:rich>
              </c:tx>
              <c:spPr>
                <a:solidFill>
                  <a:srgbClr val="6FBDEE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86-41E2-B62C-4CFD6052466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29.4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86-41E2-B62C-4CFD60524669}"/>
                </c:ext>
              </c:extLst>
            </c:dLbl>
            <c:dLbl>
              <c:idx val="5"/>
              <c:layout>
                <c:manualLayout>
                  <c:x val="-2.5791654003539102E-3"/>
                  <c:y val="2.373104812129199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>
                        <a:solidFill>
                          <a:srgbClr val="002060"/>
                        </a:solidFill>
                      </a:defRPr>
                    </a:pPr>
                    <a:r>
                      <a:rPr lang="en-US"/>
                      <a:t>2.1</a:t>
                    </a:r>
                    <a:endParaRPr lang="en-US" dirty="0"/>
                  </a:p>
                </c:rich>
              </c:tx>
              <c:spPr>
                <a:solidFill>
                  <a:srgbClr val="6FBDEE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319516960906439E-2"/>
                      <c:h val="6.24917600527356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186-41E2-B62C-4CFD60524669}"/>
                </c:ext>
              </c:extLst>
            </c:dLbl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ITT!$B$4:$B$10</c:f>
              <c:strCache>
                <c:ptCount val="6"/>
                <c:pt idx="1">
                  <c:v>TAVR      (N=487)</c:v>
                </c:pt>
                <c:pt idx="2">
                  <c:v>Surgery       (N=421)</c:v>
                </c:pt>
                <c:pt idx="4">
                  <c:v>TAVR       (N=466)</c:v>
                </c:pt>
                <c:pt idx="5">
                  <c:v>Surgery       (N=381)</c:v>
                </c:pt>
              </c:strCache>
            </c:strRef>
          </c:cat>
          <c:val>
            <c:numRef>
              <c:f>ITT!$D$4:$D$10</c:f>
              <c:numCache>
                <c:formatCode>0.0%</c:formatCode>
                <c:ptCount val="7"/>
                <c:pt idx="1">
                  <c:v>0.28699999999999998</c:v>
                </c:pt>
                <c:pt idx="2">
                  <c:v>2.9000000000000001E-2</c:v>
                </c:pt>
                <c:pt idx="4">
                  <c:v>0.29399999999999998</c:v>
                </c:pt>
                <c:pt idx="5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C9-4C45-8EF1-04C56BCD4E08}"/>
            </c:ext>
          </c:extLst>
        </c:ser>
        <c:ser>
          <c:idx val="2"/>
          <c:order val="2"/>
          <c:tx>
            <c:strRef>
              <c:f>ITT!$E$3</c:f>
              <c:strCache>
                <c:ptCount val="1"/>
                <c:pt idx="0">
                  <c:v>&gt;Mod</c:v>
                </c:pt>
              </c:strCache>
            </c:strRef>
          </c:tx>
          <c:spPr>
            <a:solidFill>
              <a:srgbClr val="F1FE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186-41E2-B62C-4CFD60524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186-41E2-B62C-4CFD60524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186-41E2-B62C-4CFD60524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186-41E2-B62C-4CFD60524669}"/>
                </c:ext>
              </c:extLst>
            </c:dLbl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FFFF00"/>
                      </a:solidFill>
                    </a:ln>
                  </c:spPr>
                </c15:leaderLines>
              </c:ext>
            </c:extLst>
          </c:dLbls>
          <c:cat>
            <c:strRef>
              <c:f>ITT!$B$4:$B$10</c:f>
              <c:strCache>
                <c:ptCount val="6"/>
                <c:pt idx="1">
                  <c:v>TAVR      (N=487)</c:v>
                </c:pt>
                <c:pt idx="2">
                  <c:v>Surgery       (N=421)</c:v>
                </c:pt>
                <c:pt idx="4">
                  <c:v>TAVR       (N=466)</c:v>
                </c:pt>
                <c:pt idx="5">
                  <c:v>Surgery       (N=381)</c:v>
                </c:pt>
              </c:strCache>
            </c:strRef>
          </c:cat>
          <c:val>
            <c:numRef>
              <c:f>ITT!$E$4:$E$10</c:f>
              <c:numCache>
                <c:formatCode>0.0%</c:formatCode>
                <c:ptCount val="7"/>
                <c:pt idx="1">
                  <c:v>8.0000000000000002E-3</c:v>
                </c:pt>
                <c:pt idx="2">
                  <c:v>0</c:v>
                </c:pt>
                <c:pt idx="4">
                  <c:v>6.0000000000000001E-3</c:v>
                </c:pt>
                <c:pt idx="5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C9-4C45-8EF1-04C56BCD4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100"/>
        <c:axId val="-2146090968"/>
        <c:axId val="-2146094424"/>
      </c:barChart>
      <c:catAx>
        <c:axId val="-2146090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 b="0">
                <a:solidFill>
                  <a:schemeClr val="tx1"/>
                </a:solidFill>
              </a:defRPr>
            </a:pPr>
            <a:endParaRPr lang="ru-RU"/>
          </a:p>
        </c:txPr>
        <c:crossAx val="-2146094424"/>
        <c:crosses val="autoZero"/>
        <c:auto val="1"/>
        <c:lblAlgn val="ctr"/>
        <c:lblOffset val="100"/>
        <c:noMultiLvlLbl val="0"/>
      </c:catAx>
      <c:valAx>
        <c:axId val="-214609442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000" b="0">
                <a:solidFill>
                  <a:schemeClr val="tx1"/>
                </a:solidFill>
              </a:defRPr>
            </a:pPr>
            <a:endParaRPr lang="ru-RU"/>
          </a:p>
        </c:txPr>
        <c:crossAx val="-2146090968"/>
        <c:crosses val="autoZero"/>
        <c:crossBetween val="between"/>
        <c:majorUnit val="0.2"/>
      </c:valAx>
      <c:spPr>
        <a:solidFill>
          <a:srgbClr val="002060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 b="0">
          <a:solidFill>
            <a:srgbClr val="FFFFFF"/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05705534689799"/>
          <c:y val="3.0748691489770202E-2"/>
          <c:w val="0.68153703721492098"/>
          <c:h val="0.84139432862186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ITT!$C$3</c:f>
              <c:strCache>
                <c:ptCount val="1"/>
                <c:pt idx="0">
                  <c:v>NYHA Class II/III/IV</c:v>
                </c:pt>
              </c:strCache>
            </c:strRef>
          </c:tx>
          <c:spPr>
            <a:solidFill>
              <a:srgbClr val="85F5E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85F5E9">
                      <a:shade val="30000"/>
                      <a:satMod val="115000"/>
                    </a:srgbClr>
                  </a:gs>
                  <a:gs pos="50000">
                    <a:srgbClr val="85F5E9">
                      <a:shade val="67500"/>
                      <a:satMod val="115000"/>
                    </a:srgbClr>
                  </a:gs>
                  <a:gs pos="100000">
                    <a:srgbClr val="85F5E9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FA8-466A-B40C-4EBB799461DD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1FE00">
                      <a:shade val="30000"/>
                      <a:satMod val="115000"/>
                    </a:srgbClr>
                  </a:gs>
                  <a:gs pos="50000">
                    <a:srgbClr val="F1FE00">
                      <a:shade val="67500"/>
                      <a:satMod val="115000"/>
                    </a:srgbClr>
                  </a:gs>
                  <a:gs pos="100000">
                    <a:srgbClr val="F1FE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EFA8-466A-B40C-4EBB799461DD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85F5E9">
                      <a:shade val="30000"/>
                      <a:satMod val="115000"/>
                    </a:srgbClr>
                  </a:gs>
                  <a:gs pos="50000">
                    <a:srgbClr val="85F5E9">
                      <a:shade val="67500"/>
                      <a:satMod val="115000"/>
                    </a:srgbClr>
                  </a:gs>
                  <a:gs pos="100000">
                    <a:srgbClr val="85F5E9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EFA8-466A-B40C-4EBB799461DD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rgbClr val="F1FE00">
                      <a:shade val="30000"/>
                      <a:satMod val="115000"/>
                    </a:srgbClr>
                  </a:gs>
                  <a:gs pos="50000">
                    <a:srgbClr val="F1FE00">
                      <a:shade val="67500"/>
                      <a:satMod val="115000"/>
                    </a:srgbClr>
                  </a:gs>
                  <a:gs pos="100000">
                    <a:srgbClr val="F1FE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EFA8-466A-B40C-4EBB799461DD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A8-466A-B40C-4EBB799461D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A8-466A-B40C-4EBB799461DD}"/>
                </c:ext>
              </c:extLst>
            </c:dLbl>
            <c:dLbl>
              <c:idx val="4"/>
              <c:layout>
                <c:manualLayout>
                  <c:x val="-2.904592595438740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A8-466A-B40C-4EBB799461D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A8-466A-B40C-4EBB799461D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00B050"/>
                      </a:solidFill>
                    </a:ln>
                  </c:spPr>
                </c15:leaderLines>
              </c:ext>
            </c:extLst>
          </c:dLbls>
          <c:cat>
            <c:strRef>
              <c:f>ITT!$B$4:$B$10</c:f>
              <c:strCache>
                <c:ptCount val="6"/>
                <c:pt idx="1">
                  <c:v>TAVR         (N=493)</c:v>
                </c:pt>
                <c:pt idx="2">
                  <c:v>SAVR          (N=433)</c:v>
                </c:pt>
                <c:pt idx="4">
                  <c:v>TAVR          (N=480)</c:v>
                </c:pt>
                <c:pt idx="5">
                  <c:v>SAVR          (N=407)</c:v>
                </c:pt>
              </c:strCache>
            </c:strRef>
          </c:cat>
          <c:val>
            <c:numRef>
              <c:f>ITT!$C$4:$C$10</c:f>
              <c:numCache>
                <c:formatCode>0.00</c:formatCode>
                <c:ptCount val="7"/>
                <c:pt idx="1">
                  <c:v>19.7</c:v>
                </c:pt>
                <c:pt idx="2">
                  <c:v>33.300000000000011</c:v>
                </c:pt>
                <c:pt idx="4">
                  <c:v>17.7</c:v>
                </c:pt>
                <c:pt idx="5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FA8-466A-B40C-4EBB79946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axId val="2125645752"/>
        <c:axId val="2125642440"/>
      </c:barChart>
      <c:catAx>
        <c:axId val="2125645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0">
                <a:noFill/>
              </a:defRPr>
            </a:pPr>
            <a:endParaRPr lang="ru-RU"/>
          </a:p>
        </c:txPr>
        <c:crossAx val="2125642440"/>
        <c:crosses val="autoZero"/>
        <c:auto val="1"/>
        <c:lblAlgn val="ctr"/>
        <c:lblOffset val="100"/>
        <c:noMultiLvlLbl val="0"/>
      </c:catAx>
      <c:valAx>
        <c:axId val="2125642440"/>
        <c:scaling>
          <c:orientation val="minMax"/>
          <c:max val="6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000" b="0">
                <a:solidFill>
                  <a:schemeClr val="tx1"/>
                </a:solidFill>
              </a:defRPr>
            </a:pPr>
            <a:endParaRPr lang="ru-RU"/>
          </a:p>
        </c:txPr>
        <c:crossAx val="2125645752"/>
        <c:crosses val="autoZero"/>
        <c:crossBetween val="between"/>
        <c:majorUnit val="10"/>
      </c:valAx>
      <c:spPr>
        <a:solidFill>
          <a:srgbClr val="002060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 b="0">
          <a:solidFill>
            <a:srgbClr val="FFFFFF"/>
          </a:solidFill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244846669290406E-2"/>
          <c:y val="3.0748691489770202E-2"/>
          <c:w val="0.89345625748359303"/>
          <c:h val="0.65471469347546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ITT!$C$3</c:f>
              <c:strCache>
                <c:ptCount val="1"/>
                <c:pt idx="0">
                  <c:v>NYHA Class III/IV</c:v>
                </c:pt>
              </c:strCache>
            </c:strRef>
          </c:tx>
          <c:spPr>
            <a:solidFill>
              <a:srgbClr val="85F5E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85F5E9">
                      <a:shade val="30000"/>
                      <a:satMod val="115000"/>
                    </a:srgbClr>
                  </a:gs>
                  <a:gs pos="50000">
                    <a:srgbClr val="85F5E9">
                      <a:shade val="67500"/>
                      <a:satMod val="115000"/>
                    </a:srgbClr>
                  </a:gs>
                  <a:gs pos="100000">
                    <a:srgbClr val="85F5E9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BE91-4AEB-98F7-4F64BEA2EAD5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1FE00">
                      <a:shade val="30000"/>
                      <a:satMod val="115000"/>
                    </a:srgbClr>
                  </a:gs>
                  <a:gs pos="50000">
                    <a:srgbClr val="F1FE00">
                      <a:shade val="67500"/>
                      <a:satMod val="115000"/>
                    </a:srgbClr>
                  </a:gs>
                  <a:gs pos="100000">
                    <a:srgbClr val="F1FE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BE91-4AEB-98F7-4F64BEA2EAD5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85F5E9">
                      <a:shade val="30000"/>
                      <a:satMod val="115000"/>
                    </a:srgbClr>
                  </a:gs>
                  <a:gs pos="50000">
                    <a:srgbClr val="85F5E9">
                      <a:shade val="67500"/>
                      <a:satMod val="115000"/>
                    </a:srgbClr>
                  </a:gs>
                  <a:gs pos="100000">
                    <a:srgbClr val="85F5E9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BE91-4AEB-98F7-4F64BEA2EAD5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rgbClr val="F1FE00">
                      <a:shade val="30000"/>
                      <a:satMod val="115000"/>
                    </a:srgbClr>
                  </a:gs>
                  <a:gs pos="50000">
                    <a:srgbClr val="F1FE00">
                      <a:shade val="67500"/>
                      <a:satMod val="115000"/>
                    </a:srgbClr>
                  </a:gs>
                  <a:gs pos="100000">
                    <a:srgbClr val="F1FE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BE91-4AEB-98F7-4F64BEA2EAD5}"/>
              </c:ext>
            </c:extLst>
          </c:dPt>
          <c:dPt>
            <c:idx val="7"/>
            <c:invertIfNegative val="0"/>
            <c:bubble3D val="0"/>
            <c:spPr>
              <a:gradFill flip="none" rotWithShape="1">
                <a:gsLst>
                  <a:gs pos="0">
                    <a:srgbClr val="85F5E9">
                      <a:shade val="30000"/>
                      <a:satMod val="115000"/>
                    </a:srgbClr>
                  </a:gs>
                  <a:gs pos="50000">
                    <a:srgbClr val="85F5E9">
                      <a:shade val="67500"/>
                      <a:satMod val="115000"/>
                    </a:srgbClr>
                  </a:gs>
                  <a:gs pos="100000">
                    <a:srgbClr val="85F5E9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A-6E77-4C3B-B75F-470B3E2D3762}"/>
              </c:ext>
            </c:extLst>
          </c:dPt>
          <c:dPt>
            <c:idx val="8"/>
            <c:invertIfNegative val="0"/>
            <c:bubble3D val="0"/>
            <c:spPr>
              <a:gradFill flip="none" rotWithShape="1">
                <a:gsLst>
                  <a:gs pos="0">
                    <a:srgbClr val="F1FE00">
                      <a:shade val="30000"/>
                      <a:satMod val="115000"/>
                    </a:srgbClr>
                  </a:gs>
                  <a:gs pos="50000">
                    <a:srgbClr val="F1FE00">
                      <a:shade val="67500"/>
                      <a:satMod val="115000"/>
                    </a:srgbClr>
                  </a:gs>
                  <a:gs pos="100000">
                    <a:srgbClr val="F1FE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BE91-4AEB-98F7-4F64BEA2EAD5}"/>
              </c:ext>
            </c:extLst>
          </c:dPt>
          <c:dPt>
            <c:idx val="10"/>
            <c:invertIfNegative val="0"/>
            <c:bubble3D val="0"/>
            <c:spPr>
              <a:gradFill flip="none" rotWithShape="1">
                <a:gsLst>
                  <a:gs pos="0">
                    <a:srgbClr val="85F5E9">
                      <a:shade val="30000"/>
                      <a:satMod val="115000"/>
                    </a:srgbClr>
                  </a:gs>
                  <a:gs pos="50000">
                    <a:srgbClr val="85F5E9">
                      <a:shade val="67500"/>
                      <a:satMod val="115000"/>
                    </a:srgbClr>
                  </a:gs>
                  <a:gs pos="100000">
                    <a:srgbClr val="85F5E9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6E77-4C3B-B75F-470B3E2D3762}"/>
              </c:ext>
            </c:extLst>
          </c:dPt>
          <c:dPt>
            <c:idx val="11"/>
            <c:invertIfNegative val="0"/>
            <c:bubble3D val="0"/>
            <c:spPr>
              <a:gradFill flip="none" rotWithShape="1">
                <a:gsLst>
                  <a:gs pos="0">
                    <a:srgbClr val="F1FE00">
                      <a:shade val="30000"/>
                      <a:satMod val="115000"/>
                    </a:srgbClr>
                  </a:gs>
                  <a:gs pos="50000">
                    <a:srgbClr val="F1FE00">
                      <a:shade val="67500"/>
                      <a:satMod val="115000"/>
                    </a:srgbClr>
                  </a:gs>
                  <a:gs pos="100000">
                    <a:srgbClr val="F1FE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BE91-4AEB-98F7-4F64BEA2EAD5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91-4AEB-98F7-4F64BEA2EA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91-4AEB-98F7-4F64BEA2EAD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91-4AEB-98F7-4F64BEA2EAD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91-4AEB-98F7-4F64BEA2EAD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E77-4C3B-B75F-470B3E2D376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91-4AEB-98F7-4F64BEA2EAD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E77-4C3B-B75F-470B3E2D376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E91-4AEB-98F7-4F64BEA2EAD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00B050"/>
                      </a:solidFill>
                    </a:ln>
                  </c:spPr>
                </c15:leaderLines>
              </c:ext>
            </c:extLst>
          </c:dLbls>
          <c:cat>
            <c:strRef>
              <c:f>ITT!$B$4:$B$16</c:f>
              <c:strCache>
                <c:ptCount val="12"/>
                <c:pt idx="1">
                  <c:v>TAVR         (N=493)</c:v>
                </c:pt>
                <c:pt idx="2">
                  <c:v>SAVR          (N=433)</c:v>
                </c:pt>
                <c:pt idx="4">
                  <c:v>TAVR          (N=480)</c:v>
                </c:pt>
                <c:pt idx="5">
                  <c:v>SAVR          (N=407)</c:v>
                </c:pt>
                <c:pt idx="7">
                  <c:v>TAVR</c:v>
                </c:pt>
                <c:pt idx="8">
                  <c:v>SAVR</c:v>
                </c:pt>
                <c:pt idx="10">
                  <c:v>TAVR</c:v>
                </c:pt>
                <c:pt idx="11">
                  <c:v>SAVR</c:v>
                </c:pt>
              </c:strCache>
            </c:strRef>
          </c:cat>
          <c:val>
            <c:numRef>
              <c:f>ITT!$C$4:$C$16</c:f>
              <c:numCache>
                <c:formatCode>0.00</c:formatCode>
                <c:ptCount val="13"/>
                <c:pt idx="1">
                  <c:v>32</c:v>
                </c:pt>
                <c:pt idx="2">
                  <c:v>7.4</c:v>
                </c:pt>
                <c:pt idx="4">
                  <c:v>32.200000000000003</c:v>
                </c:pt>
                <c:pt idx="5">
                  <c:v>17.100000000000001</c:v>
                </c:pt>
                <c:pt idx="7">
                  <c:v>37.800000000000011</c:v>
                </c:pt>
                <c:pt idx="8">
                  <c:v>12.8</c:v>
                </c:pt>
                <c:pt idx="10">
                  <c:v>39.700000000000003</c:v>
                </c:pt>
                <c:pt idx="11" formatCode="General">
                  <c:v>38.700000000000003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91-4AEB-98F7-4F64BEA2E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axId val="2125551432"/>
        <c:axId val="2125548120"/>
      </c:barChart>
      <c:catAx>
        <c:axId val="2125551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0">
                <a:noFill/>
              </a:defRPr>
            </a:pPr>
            <a:endParaRPr lang="ru-RU"/>
          </a:p>
        </c:txPr>
        <c:crossAx val="2125548120"/>
        <c:crosses val="autoZero"/>
        <c:auto val="1"/>
        <c:lblAlgn val="ctr"/>
        <c:lblOffset val="100"/>
        <c:noMultiLvlLbl val="0"/>
      </c:catAx>
      <c:valAx>
        <c:axId val="2125548120"/>
        <c:scaling>
          <c:orientation val="minMax"/>
          <c:max val="6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000" b="0">
                <a:solidFill>
                  <a:schemeClr val="tx1"/>
                </a:solidFill>
              </a:defRPr>
            </a:pPr>
            <a:endParaRPr lang="ru-RU"/>
          </a:p>
        </c:txPr>
        <c:crossAx val="2125551432"/>
        <c:crosses val="autoZero"/>
        <c:crossBetween val="between"/>
        <c:majorUnit val="10"/>
      </c:valAx>
      <c:spPr>
        <a:solidFill>
          <a:srgbClr val="002060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 b="0">
          <a:solidFill>
            <a:srgbClr val="FFFFFF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0.21974</cdr:x>
      <cdr:y>0.65208</cdr:y>
    </cdr:from>
    <cdr:to>
      <cdr:x>0.89393</cdr:x>
      <cdr:y>0.66525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F0789CD-2AE7-4666-9153-7DD50EA4B461}"/>
            </a:ext>
          </a:extLst>
        </cdr:cNvPr>
        <cdr:cNvCxnSpPr/>
      </cdr:nvCxnSpPr>
      <cdr:spPr>
        <a:xfrm xmlns:a="http://schemas.openxmlformats.org/drawingml/2006/main" flipV="1">
          <a:off x="2233560" y="3042183"/>
          <a:ext cx="6852956" cy="61465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85F5E9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0.21578</cdr:x>
      <cdr:y>0.1847</cdr:y>
    </cdr:from>
    <cdr:to>
      <cdr:x>0.88997</cdr:x>
      <cdr:y>0.18681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088DD4E-2A6A-4A41-94F7-10F7E4F3C1F6}"/>
            </a:ext>
          </a:extLst>
        </cdr:cNvPr>
        <cdr:cNvCxnSpPr/>
      </cdr:nvCxnSpPr>
      <cdr:spPr>
        <a:xfrm xmlns:a="http://schemas.openxmlformats.org/drawingml/2006/main" flipV="1">
          <a:off x="2193345" y="861691"/>
          <a:ext cx="6852976" cy="9826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85F5E9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F1DE2-28FF-477F-86AD-B4A94ACE181F}" type="datetimeFigureOut">
              <a:rPr lang="en-US" smtClean="0"/>
              <a:t>3/18/19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9C77C-4651-4BF7-89E6-54EFF9691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45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48CDB7-3A79-4A43-9545-36D71F490378}" type="datetimeFigureOut">
              <a:rPr lang="en-US" smtClean="0"/>
              <a:t>3/18/19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05F72E-1086-4CFD-8818-E0AB896B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85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2338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247120-4D42-4C3C-9243-3CE32065A9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276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5F72E-1086-4CFD-8818-E0AB896BF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335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5F72E-1086-4CFD-8818-E0AB896BF1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64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5F72E-1086-4CFD-8818-E0AB896BF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161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5F72E-1086-4CFD-8818-E0AB896BF17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09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5F72E-1086-4CFD-8818-E0AB896BF17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73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5F72E-1086-4CFD-8818-E0AB896BF17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6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5F72E-1086-4CFD-8818-E0AB896BF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384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5F72E-1086-4CFD-8818-E0AB896BF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569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5F72E-1086-4CFD-8818-E0AB896BF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396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5F72E-1086-4CFD-8818-E0AB896BF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70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5F72E-1086-4CFD-8818-E0AB896BF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218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B0400-47A9-4EA8-B376-A7B6FCFF7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962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3E607-94AB-4840-8C00-2935C684FD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539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8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8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946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10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9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5F72E-1086-4CFD-8818-E0AB896BF1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45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5F72E-1086-4CFD-8818-E0AB896BF1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29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5F72E-1086-4CFD-8818-E0AB896BF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00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4000">
                <a:srgbClr val="234594"/>
              </a:gs>
              <a:gs pos="100000">
                <a:srgbClr val="091226"/>
              </a:gs>
              <a:gs pos="53000">
                <a:srgbClr val="182B5C"/>
              </a:gs>
            </a:gsLst>
            <a:lin ang="312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 bwMode="white">
          <a:xfrm>
            <a:off x="1314449" y="6025625"/>
            <a:ext cx="7073195" cy="307975"/>
          </a:xfrm>
        </p:spPr>
        <p:txBody>
          <a:bodyPr anchor="ctr"/>
          <a:lstStyle>
            <a:lvl1pPr>
              <a:defRPr sz="1400" i="0">
                <a:solidFill>
                  <a:srgbClr val="CDC68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1273176"/>
            <a:ext cx="10363200" cy="1470025"/>
          </a:xfrm>
        </p:spPr>
        <p:txBody>
          <a:bodyPr anchor="b"/>
          <a:lstStyle>
            <a:lvl1pPr algn="l">
              <a:defRPr sz="2800">
                <a:solidFill>
                  <a:srgbClr val="FFFF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320800" y="3505200"/>
            <a:ext cx="103632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i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ed_heart.ai"/>
          <p:cNvPicPr>
            <a:picLocks noChangeAspect="1"/>
          </p:cNvPicPr>
          <p:nvPr userDrawn="1"/>
        </p:nvPicPr>
        <p:blipFill>
          <a:blip r:embed="rId2" cstate="print">
            <a:alphaModFix amt="10000"/>
          </a:blip>
          <a:srcRect t="5000"/>
          <a:stretch>
            <a:fillRect/>
          </a:stretch>
        </p:blipFill>
        <p:spPr>
          <a:xfrm>
            <a:off x="6998170" y="0"/>
            <a:ext cx="4717143" cy="6515100"/>
          </a:xfrm>
          <a:prstGeom prst="rect">
            <a:avLst/>
          </a:prstGeom>
        </p:spPr>
      </p:pic>
      <p:pic>
        <p:nvPicPr>
          <p:cNvPr id="6" name="Picture 5" descr="ed_heart.ai"/>
          <p:cNvPicPr>
            <a:picLocks noChangeAspect="1"/>
          </p:cNvPicPr>
          <p:nvPr userDrawn="1"/>
        </p:nvPicPr>
        <p:blipFill>
          <a:blip r:embed="rId2" cstate="print">
            <a:alphaModFix amt="10000"/>
          </a:blip>
          <a:srcRect t="5000"/>
          <a:stretch>
            <a:fillRect/>
          </a:stretch>
        </p:blipFill>
        <p:spPr>
          <a:xfrm>
            <a:off x="6998170" y="0"/>
            <a:ext cx="4717143" cy="6515100"/>
          </a:xfrm>
          <a:prstGeom prst="rect">
            <a:avLst/>
          </a:prstGeom>
        </p:spPr>
      </p:pic>
      <p:pic>
        <p:nvPicPr>
          <p:cNvPr id="10" name="Picture 9" descr="Partner_3_Trial_K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596" y="5813735"/>
            <a:ext cx="1732636" cy="8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6593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55776" y="1981200"/>
            <a:ext cx="9717024" cy="403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2" y="1524001"/>
            <a:ext cx="11175997" cy="4572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 b="1">
                <a:solidFill>
                  <a:srgbClr val="FFFF66"/>
                </a:solidFill>
              </a:defRPr>
            </a:lvl1pPr>
            <a:lvl2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2pPr>
            <a:lvl3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3pPr>
            <a:lvl4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4pPr>
            <a:lvl5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112923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352943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4000">
                <a:srgbClr val="234594"/>
              </a:gs>
              <a:gs pos="100000">
                <a:srgbClr val="091226"/>
              </a:gs>
              <a:gs pos="53000">
                <a:srgbClr val="182B5C"/>
              </a:gs>
            </a:gsLst>
            <a:lin ang="312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6" name="Picture 5" descr="ed_heart.ai"/>
          <p:cNvPicPr>
            <a:picLocks noChangeAspect="1"/>
          </p:cNvPicPr>
          <p:nvPr userDrawn="1"/>
        </p:nvPicPr>
        <p:blipFill>
          <a:blip r:embed="rId2" cstate="print">
            <a:alphaModFix amt="10000"/>
          </a:blip>
          <a:srcRect t="5000"/>
          <a:stretch>
            <a:fillRect/>
          </a:stretch>
        </p:blipFill>
        <p:spPr>
          <a:xfrm>
            <a:off x="6998170" y="0"/>
            <a:ext cx="4717143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94532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585" y="2488688"/>
            <a:ext cx="10977032" cy="636025"/>
          </a:xfrm>
          <a:prstGeom prst="rect">
            <a:avLst/>
          </a:prstGeom>
        </p:spPr>
        <p:txBody>
          <a:bodyPr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4000">
                <a:srgbClr val="234594"/>
              </a:gs>
              <a:gs pos="100000">
                <a:srgbClr val="091226"/>
              </a:gs>
              <a:gs pos="53000">
                <a:srgbClr val="182B5C"/>
              </a:gs>
            </a:gsLst>
            <a:lin ang="312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5" descr="ed_heart.ai"/>
          <p:cNvPicPr>
            <a:picLocks noChangeAspect="1"/>
          </p:cNvPicPr>
          <p:nvPr userDrawn="1"/>
        </p:nvPicPr>
        <p:blipFill>
          <a:blip r:embed="rId2" cstate="print">
            <a:alphaModFix amt="10000"/>
          </a:blip>
          <a:stretch>
            <a:fillRect/>
          </a:stretch>
        </p:blipFill>
        <p:spPr>
          <a:xfrm>
            <a:off x="6998170" y="-342900"/>
            <a:ext cx="471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600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713" y="1381401"/>
            <a:ext cx="10972800" cy="470832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2100" b="1">
                <a:solidFill>
                  <a:schemeClr val="accent4"/>
                </a:solidFill>
              </a:defRPr>
            </a:lvl1pPr>
            <a:lvl2pPr marL="688975" indent="-231775">
              <a:spcBef>
                <a:spcPts val="600"/>
              </a:spcBef>
              <a:buClr>
                <a:schemeClr val="accent4"/>
              </a:buClr>
              <a:buFont typeface="Arial" pitchFamily="34" charset="0"/>
              <a:buChar char="•"/>
              <a:defRPr sz="1800"/>
            </a:lvl2pPr>
            <a:lvl3pPr>
              <a:buClr>
                <a:schemeClr val="accent4"/>
              </a:buClr>
              <a:buFont typeface="Arial" pitchFamily="34" charset="0"/>
              <a:buChar char="–"/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76" y="63563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9290" y="171450"/>
            <a:ext cx="8675511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720602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714" y="1381401"/>
            <a:ext cx="5498881" cy="4875389"/>
          </a:xfrm>
          <a:prstGeom prst="rect">
            <a:avLst/>
          </a:prstGeom>
        </p:spPr>
        <p:txBody>
          <a:bodyPr/>
          <a:lstStyle>
            <a:lvl1pPr marL="174625" indent="-174625">
              <a:spcBef>
                <a:spcPts val="1200"/>
              </a:spcBef>
              <a:buClr>
                <a:schemeClr val="accent4"/>
              </a:buClr>
              <a:defRPr sz="2200"/>
            </a:lvl1pPr>
            <a:lvl2pPr marL="688975" indent="-231775">
              <a:spcBef>
                <a:spcPts val="250"/>
              </a:spcBef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76" y="63563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310352" y="1375098"/>
            <a:ext cx="5498881" cy="4875389"/>
          </a:xfrm>
          <a:prstGeom prst="rect">
            <a:avLst/>
          </a:prstGeom>
        </p:spPr>
        <p:txBody>
          <a:bodyPr/>
          <a:lstStyle>
            <a:lvl1pPr marL="174625" indent="-174625">
              <a:spcBef>
                <a:spcPts val="1200"/>
              </a:spcBef>
              <a:buClr>
                <a:schemeClr val="accent4"/>
              </a:buClr>
              <a:defRPr sz="2200"/>
            </a:lvl1pPr>
            <a:lvl2pPr marL="688975" indent="-231775">
              <a:spcBef>
                <a:spcPts val="250"/>
              </a:spcBef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9290" y="171450"/>
            <a:ext cx="8675511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7711889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Hight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714" y="1381401"/>
            <a:ext cx="5498881" cy="4875389"/>
          </a:xfrm>
          <a:prstGeom prst="rect">
            <a:avLst/>
          </a:prstGeom>
        </p:spPr>
        <p:txBody>
          <a:bodyPr/>
          <a:lstStyle>
            <a:lvl1pPr marL="174625" indent="-174625">
              <a:spcBef>
                <a:spcPts val="1200"/>
              </a:spcBef>
              <a:buNone/>
              <a:defRPr sz="2100" b="1">
                <a:solidFill>
                  <a:schemeClr val="accent4"/>
                </a:solidFill>
              </a:defRPr>
            </a:lvl1pPr>
            <a:lvl2pPr marL="688975" indent="-231775">
              <a:spcBef>
                <a:spcPts val="600"/>
              </a:spcBef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76" y="63563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310352" y="1375098"/>
            <a:ext cx="5498881" cy="4875389"/>
          </a:xfrm>
          <a:prstGeom prst="rect">
            <a:avLst/>
          </a:prstGeom>
        </p:spPr>
        <p:txBody>
          <a:bodyPr/>
          <a:lstStyle>
            <a:lvl1pPr marL="174625" indent="-174625">
              <a:spcBef>
                <a:spcPts val="1200"/>
              </a:spcBef>
              <a:buClr>
                <a:schemeClr val="accent4"/>
              </a:buClr>
              <a:buNone/>
              <a:defRPr sz="2100" b="1">
                <a:solidFill>
                  <a:schemeClr val="accent4"/>
                </a:solidFill>
              </a:defRPr>
            </a:lvl1pPr>
            <a:lvl2pPr marL="688975" indent="-231775">
              <a:spcBef>
                <a:spcPts val="600"/>
              </a:spcBef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9290" y="171450"/>
            <a:ext cx="8675511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4409366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76" y="63563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290" y="171450"/>
            <a:ext cx="8675511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0299667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76" y="63563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55776" y="1987805"/>
            <a:ext cx="9717024" cy="4032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45585" y="1524001"/>
            <a:ext cx="10977033" cy="465137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>
                <a:solidFill>
                  <a:schemeClr val="accent4"/>
                </a:solidFill>
              </a:defRPr>
            </a:lvl1pPr>
            <a:lvl2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2pPr>
            <a:lvl3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3pPr>
            <a:lvl4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4pPr>
            <a:lvl5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9290" y="171450"/>
            <a:ext cx="8675511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5481665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Two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76" y="63563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2463801" y="2103439"/>
            <a:ext cx="7228417" cy="3355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290" y="171450"/>
            <a:ext cx="8675511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2539906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4000">
                <a:srgbClr val="234594"/>
              </a:gs>
              <a:gs pos="100000">
                <a:srgbClr val="091226"/>
              </a:gs>
              <a:gs pos="53000">
                <a:srgbClr val="182B5C"/>
              </a:gs>
            </a:gsLst>
            <a:lin ang="312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2194097"/>
            <a:ext cx="10363200" cy="1470025"/>
          </a:xfrm>
        </p:spPr>
        <p:txBody>
          <a:bodyPr anchor="b"/>
          <a:lstStyle>
            <a:lvl1pPr algn="l">
              <a:defRPr sz="2800">
                <a:solidFill>
                  <a:srgbClr val="FFFF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ed_heart.ai"/>
          <p:cNvPicPr>
            <a:picLocks noChangeAspect="1"/>
          </p:cNvPicPr>
          <p:nvPr userDrawn="1"/>
        </p:nvPicPr>
        <p:blipFill>
          <a:blip r:embed="rId2" cstate="print">
            <a:alphaModFix amt="10000"/>
          </a:blip>
          <a:srcRect t="5000"/>
          <a:stretch>
            <a:fillRect/>
          </a:stretch>
        </p:blipFill>
        <p:spPr>
          <a:xfrm>
            <a:off x="6998170" y="0"/>
            <a:ext cx="4717143" cy="6515100"/>
          </a:xfrm>
          <a:prstGeom prst="rect">
            <a:avLst/>
          </a:prstGeom>
        </p:spPr>
      </p:pic>
      <p:pic>
        <p:nvPicPr>
          <p:cNvPr id="6" name="Picture 5" descr="ed_heart.ai"/>
          <p:cNvPicPr>
            <a:picLocks noChangeAspect="1"/>
          </p:cNvPicPr>
          <p:nvPr userDrawn="1"/>
        </p:nvPicPr>
        <p:blipFill>
          <a:blip r:embed="rId2" cstate="print">
            <a:alphaModFix amt="10000"/>
          </a:blip>
          <a:srcRect t="5000"/>
          <a:stretch>
            <a:fillRect/>
          </a:stretch>
        </p:blipFill>
        <p:spPr>
          <a:xfrm>
            <a:off x="6998170" y="0"/>
            <a:ext cx="4717143" cy="6515100"/>
          </a:xfrm>
          <a:prstGeom prst="rect">
            <a:avLst/>
          </a:prstGeom>
        </p:spPr>
      </p:pic>
      <p:pic>
        <p:nvPicPr>
          <p:cNvPr id="10" name="Picture 9" descr="Partner_3_Trial_K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50" y="4149185"/>
            <a:ext cx="2905921" cy="146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92507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585" y="2488688"/>
            <a:ext cx="10977032" cy="636025"/>
          </a:xfrm>
          <a:prstGeom prst="rect">
            <a:avLst/>
          </a:prstGeom>
        </p:spPr>
        <p:txBody>
          <a:bodyPr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4000">
                <a:srgbClr val="234594"/>
              </a:gs>
              <a:gs pos="100000">
                <a:srgbClr val="091226"/>
              </a:gs>
              <a:gs pos="53000">
                <a:srgbClr val="182B5C"/>
              </a:gs>
            </a:gsLst>
            <a:lin ang="312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5" descr="ed_heart.ai"/>
          <p:cNvPicPr>
            <a:picLocks noChangeAspect="1"/>
          </p:cNvPicPr>
          <p:nvPr userDrawn="1"/>
        </p:nvPicPr>
        <p:blipFill>
          <a:blip r:embed="rId2" cstate="print">
            <a:alphaModFix amt="10000"/>
          </a:blip>
          <a:stretch>
            <a:fillRect/>
          </a:stretch>
        </p:blipFill>
        <p:spPr>
          <a:xfrm>
            <a:off x="6998170" y="-342900"/>
            <a:ext cx="471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27467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gh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713" y="1381401"/>
            <a:ext cx="10972800" cy="470832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2100" b="1">
                <a:solidFill>
                  <a:schemeClr val="accent4"/>
                </a:solidFill>
              </a:defRPr>
            </a:lvl1pPr>
            <a:lvl2pPr marL="688975" indent="-231775">
              <a:spcBef>
                <a:spcPts val="600"/>
              </a:spcBef>
              <a:buClr>
                <a:schemeClr val="accent4"/>
              </a:buClr>
              <a:buFont typeface="Arial" pitchFamily="34" charset="0"/>
              <a:buChar char="•"/>
              <a:defRPr sz="1800"/>
            </a:lvl2pPr>
            <a:lvl3pPr>
              <a:buClr>
                <a:schemeClr val="accent4"/>
              </a:buClr>
              <a:buFont typeface="Arial" pitchFamily="34" charset="0"/>
              <a:buChar char="–"/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76" y="63563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9290" y="171450"/>
            <a:ext cx="8675511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076036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714" y="1381401"/>
            <a:ext cx="5498881" cy="4875389"/>
          </a:xfrm>
          <a:prstGeom prst="rect">
            <a:avLst/>
          </a:prstGeom>
        </p:spPr>
        <p:txBody>
          <a:bodyPr/>
          <a:lstStyle>
            <a:lvl1pPr marL="174625" indent="-174625">
              <a:spcBef>
                <a:spcPts val="1200"/>
              </a:spcBef>
              <a:buClr>
                <a:schemeClr val="accent4"/>
              </a:buClr>
              <a:defRPr sz="2200"/>
            </a:lvl1pPr>
            <a:lvl2pPr marL="688975" indent="-231775">
              <a:spcBef>
                <a:spcPts val="250"/>
              </a:spcBef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76" y="63563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310352" y="1375098"/>
            <a:ext cx="5498881" cy="4875389"/>
          </a:xfrm>
          <a:prstGeom prst="rect">
            <a:avLst/>
          </a:prstGeom>
        </p:spPr>
        <p:txBody>
          <a:bodyPr/>
          <a:lstStyle>
            <a:lvl1pPr marL="174625" indent="-174625">
              <a:spcBef>
                <a:spcPts val="1200"/>
              </a:spcBef>
              <a:buClr>
                <a:schemeClr val="accent4"/>
              </a:buClr>
              <a:defRPr sz="2200"/>
            </a:lvl1pPr>
            <a:lvl2pPr marL="688975" indent="-231775">
              <a:spcBef>
                <a:spcPts val="250"/>
              </a:spcBef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9290" y="171450"/>
            <a:ext cx="8675511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5047534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, Hight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714" y="1381401"/>
            <a:ext cx="5498881" cy="4875389"/>
          </a:xfrm>
          <a:prstGeom prst="rect">
            <a:avLst/>
          </a:prstGeom>
        </p:spPr>
        <p:txBody>
          <a:bodyPr/>
          <a:lstStyle>
            <a:lvl1pPr marL="174625" indent="-174625">
              <a:spcBef>
                <a:spcPts val="1200"/>
              </a:spcBef>
              <a:buNone/>
              <a:defRPr sz="2100" b="1">
                <a:solidFill>
                  <a:schemeClr val="accent4"/>
                </a:solidFill>
              </a:defRPr>
            </a:lvl1pPr>
            <a:lvl2pPr marL="688975" indent="-231775">
              <a:spcBef>
                <a:spcPts val="600"/>
              </a:spcBef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76" y="63563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310352" y="1375098"/>
            <a:ext cx="5498881" cy="4875389"/>
          </a:xfrm>
          <a:prstGeom prst="rect">
            <a:avLst/>
          </a:prstGeom>
        </p:spPr>
        <p:txBody>
          <a:bodyPr/>
          <a:lstStyle>
            <a:lvl1pPr marL="174625" indent="-174625">
              <a:spcBef>
                <a:spcPts val="1200"/>
              </a:spcBef>
              <a:buClr>
                <a:schemeClr val="accent4"/>
              </a:buClr>
              <a:buNone/>
              <a:defRPr sz="2100" b="1">
                <a:solidFill>
                  <a:schemeClr val="accent4"/>
                </a:solidFill>
              </a:defRPr>
            </a:lvl1pPr>
            <a:lvl2pPr marL="688975" indent="-231775">
              <a:spcBef>
                <a:spcPts val="600"/>
              </a:spcBef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9290" y="171450"/>
            <a:ext cx="8675511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8785607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76" y="63563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290" y="171450"/>
            <a:ext cx="8675511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5870414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76" y="63563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55776" y="1987805"/>
            <a:ext cx="9717024" cy="4032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45585" y="1524001"/>
            <a:ext cx="10977033" cy="465137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>
                <a:solidFill>
                  <a:schemeClr val="accent4"/>
                </a:solidFill>
              </a:defRPr>
            </a:lvl1pPr>
            <a:lvl2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2pPr>
            <a:lvl3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3pPr>
            <a:lvl4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4pPr>
            <a:lvl5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9290" y="171450"/>
            <a:ext cx="8675511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478404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, Two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76" y="63563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2463801" y="2103439"/>
            <a:ext cx="7228417" cy="3355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290" y="171450"/>
            <a:ext cx="8675511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4385955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4707-AF6A-43A3-87FB-72114151FC90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7FD6-8362-4923-803C-4B6C4AAA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34435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749300" y="3946526"/>
            <a:ext cx="10913533" cy="946151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56219" y="1424186"/>
            <a:ext cx="10119783" cy="615553"/>
          </a:xfrm>
          <a:extLst/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24213"/>
            <a:ext cx="10913533" cy="889000"/>
          </a:xfrm>
          <a:extLst/>
        </p:spPr>
        <p:txBody>
          <a:bodyPr anchorCtr="1"/>
          <a:lstStyle>
            <a:lvl1pPr marL="0" indent="0" algn="ctr">
              <a:buSzTx/>
              <a:buFontTx/>
              <a:buNone/>
              <a:defRPr sz="3333" i="1" baseline="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5" name="Picture 4" descr="TCT18_CRF_pres_slide_16-9_blu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6" name="Picture 5" descr="TCT18-ppt-slide-no-logos-16-9_0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7" name="Picture 6" descr="TCT18-ppt-slide-no-logos-no-bar-16-9_01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0013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33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133" baseline="0"/>
            </a:lvl3pPr>
            <a:lvl4pPr>
              <a:defRPr sz="1867" baseline="0"/>
            </a:lvl4pPr>
            <a:lvl5pPr>
              <a:defRPr sz="16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TCT18_CRF_pres_slide_16-9_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5" name="Picture 4" descr="TCT18-ppt-slide-no-logos-16-9_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pic>
        <p:nvPicPr>
          <p:cNvPr id="6" name="Picture 5" descr="TCT18-ppt-slide-no-logos-no-bar-16-9_0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13" y="0"/>
            <a:ext cx="12188388" cy="6858000"/>
          </a:xfrm>
          <a:prstGeom prst="rect">
            <a:avLst/>
          </a:prstGeom>
        </p:spPr>
      </p:pic>
      <p:pic>
        <p:nvPicPr>
          <p:cNvPr id="8" name="Picture 7" descr="Partner_3_Trial_KO_RG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0" y="107908"/>
            <a:ext cx="2196596" cy="11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091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3838" indent="-223838">
              <a:spcAft>
                <a:spcPts val="0"/>
              </a:spcAft>
              <a:buClr>
                <a:srgbClr val="FFFF66"/>
              </a:buClr>
              <a:buFont typeface="Arial"/>
              <a:buChar char="•"/>
              <a:defRPr sz="2800" b="0" i="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2400" b="1"/>
            </a:lvl2pPr>
            <a:lvl3pPr>
              <a:spcBef>
                <a:spcPts val="600"/>
              </a:spcBef>
              <a:buFont typeface="Lucida Grande"/>
              <a:buChar char="–"/>
              <a:defRPr b="0"/>
            </a:lvl3pPr>
            <a:lvl4pPr>
              <a:spcBef>
                <a:spcPts val="600"/>
              </a:spcBef>
              <a:buFont typeface="Lucida Grande"/>
              <a:buChar char="·"/>
              <a:defRPr b="0"/>
            </a:lvl4pPr>
            <a:lvl5pPr>
              <a:spcBef>
                <a:spcPts val="600"/>
              </a:spcBef>
              <a:buFont typeface="Lucida Grande"/>
              <a:buChar char="»"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6450277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79551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9551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TCT18-ppt-slide-no-logos-no-bar-16-9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18483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CT18-ppt-slide-no-logos-no-bar-16-9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39558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CT18_CRF_pres_slide_16-9_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4" name="Picture 3" descr="TCT18-ppt-slide-no-logos-16-9_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13" y="0"/>
            <a:ext cx="12188388" cy="6858000"/>
          </a:xfrm>
          <a:prstGeom prst="rect">
            <a:avLst/>
          </a:prstGeom>
        </p:spPr>
      </p:pic>
      <p:pic>
        <p:nvPicPr>
          <p:cNvPr id="5" name="Picture 4" descr="TCT18-ppt-slide-no-logos-no-bar-16-9_0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13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43017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CT18-ppt-slide-no-logos-16-9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Picture 2" descr="TCT18-ppt-slide-no-logos-no-bar-16-9_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13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761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TCT18-ppt-slide-no-logos-no-bar-16-9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3732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TCT18-ppt-slide-no-logos-16-9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17648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4000">
                <a:srgbClr val="234594"/>
              </a:gs>
              <a:gs pos="100000">
                <a:srgbClr val="091226"/>
              </a:gs>
              <a:gs pos="53000">
                <a:srgbClr val="182B5C"/>
              </a:gs>
            </a:gsLst>
            <a:lin ang="312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5135" y="1565295"/>
            <a:ext cx="10639244" cy="1355725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lnSpc>
                <a:spcPct val="100000"/>
              </a:lnSpc>
              <a:def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4611723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3838" indent="-223838"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spcBef>
                <a:spcPts val="600"/>
              </a:spcBef>
              <a:buClr>
                <a:schemeClr val="accent2"/>
              </a:buClr>
              <a:buFont typeface="Lucida Grande"/>
              <a:buChar char="–"/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spcBef>
                <a:spcPts val="600"/>
              </a:spcBef>
              <a:buClr>
                <a:schemeClr val="accent2"/>
              </a:buClr>
              <a:buFont typeface="Lucida Grande"/>
              <a:buChar char="·"/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spcBef>
                <a:spcPts val="600"/>
              </a:spcBef>
              <a:buClr>
                <a:schemeClr val="accent2"/>
              </a:buClr>
              <a:buFont typeface="Lucida Grande"/>
              <a:buChar char="»"/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227C-5C6F-CB43-A202-51611B28C28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14523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71" y="1371601"/>
            <a:ext cx="5357949" cy="4754563"/>
          </a:xfrm>
        </p:spPr>
        <p:txBody>
          <a:bodyPr/>
          <a:lstStyle>
            <a:lvl1pPr marL="223838" indent="-223838"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spcBef>
                <a:spcPts val="600"/>
              </a:spcBef>
              <a:buClr>
                <a:schemeClr val="accent2"/>
              </a:buClr>
              <a:buFont typeface="Lucida Grande"/>
              <a:buChar char="–"/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spcBef>
                <a:spcPts val="600"/>
              </a:spcBef>
              <a:buClr>
                <a:schemeClr val="accent2"/>
              </a:buClr>
              <a:buFont typeface="Lucida Grande"/>
              <a:buChar char="·"/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spcBef>
                <a:spcPts val="600"/>
              </a:spcBef>
              <a:buClr>
                <a:schemeClr val="accent2"/>
              </a:buClr>
              <a:buFont typeface="Lucida Grande"/>
              <a:buChar char="»"/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227C-5C6F-CB43-A202-51611B28C28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458308" y="1371601"/>
            <a:ext cx="5357949" cy="4754563"/>
          </a:xfrm>
        </p:spPr>
        <p:txBody>
          <a:bodyPr/>
          <a:lstStyle>
            <a:lvl1pPr marL="223838" indent="-223838"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spcBef>
                <a:spcPts val="600"/>
              </a:spcBef>
              <a:buClr>
                <a:schemeClr val="accent2"/>
              </a:buClr>
              <a:buFont typeface="Lucida Grande"/>
              <a:buChar char="–"/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spcBef>
                <a:spcPts val="600"/>
              </a:spcBef>
              <a:buClr>
                <a:schemeClr val="accent2"/>
              </a:buClr>
              <a:buFont typeface="Lucida Grande"/>
              <a:buChar char="·"/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spcBef>
                <a:spcPts val="600"/>
              </a:spcBef>
              <a:buClr>
                <a:schemeClr val="accent2"/>
              </a:buClr>
              <a:buFont typeface="Lucida Grande"/>
              <a:buChar char="»"/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367208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227C-5C6F-CB43-A202-51611B28C28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31202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4402090"/>
            <a:ext cx="11176000" cy="1917020"/>
          </a:xfrm>
        </p:spPr>
        <p:txBody>
          <a:bodyPr anchor="b" anchorCtr="0"/>
          <a:lstStyle>
            <a:lvl1pPr marL="223838" indent="-223838"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Font typeface="Arial"/>
              <a:buChar char="•"/>
              <a:defRPr sz="1800"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spcBef>
                <a:spcPts val="600"/>
              </a:spcBef>
              <a:buFont typeface="Lucida Grande"/>
              <a:buChar char="–"/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spcBef>
                <a:spcPts val="600"/>
              </a:spcBef>
              <a:buFont typeface="Lucida Grande"/>
              <a:buChar char="·"/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spcBef>
                <a:spcPts val="600"/>
              </a:spcBef>
              <a:buFont typeface="Lucida Grande"/>
              <a:buChar char="»"/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243887077"/>
      </p:ext>
    </p:extLst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227C-5C6F-CB43-A202-51611B28C28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98673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4000">
                <a:srgbClr val="234594"/>
              </a:gs>
              <a:gs pos="100000">
                <a:srgbClr val="091226"/>
              </a:gs>
              <a:gs pos="53000">
                <a:srgbClr val="182B5C"/>
              </a:gs>
            </a:gsLst>
            <a:lin ang="312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5135" y="1565295"/>
            <a:ext cx="10639244" cy="1355725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lnSpc>
                <a:spcPct val="100000"/>
              </a:lnSpc>
              <a:def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814037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749300" y="3946526"/>
            <a:ext cx="10913533" cy="946151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56219" y="1424186"/>
            <a:ext cx="10119783" cy="615553"/>
          </a:xfrm>
          <a:extLst/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24213"/>
            <a:ext cx="10913533" cy="889000"/>
          </a:xfrm>
          <a:extLst/>
        </p:spPr>
        <p:txBody>
          <a:bodyPr anchorCtr="1"/>
          <a:lstStyle>
            <a:lvl1pPr marL="0" indent="0" algn="ctr">
              <a:buSzTx/>
              <a:buFontTx/>
              <a:buNone/>
              <a:defRPr sz="3333" i="1" baseline="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5" name="Picture 4" descr="TCT18_CRF_pres_slide_16-9_blu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6" name="Picture 5" descr="TCT18-ppt-slide-no-logos-16-9_0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7" name="Picture 6" descr="TCT18-ppt-slide-no-logos-no-bar-16-9_01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39631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33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133" baseline="0"/>
            </a:lvl3pPr>
            <a:lvl4pPr>
              <a:defRPr sz="1867" baseline="0"/>
            </a:lvl4pPr>
            <a:lvl5pPr>
              <a:defRPr sz="16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TCT18_CRF_pres_slide_16-9_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5" name="Picture 4" descr="TCT18-ppt-slide-no-logos-16-9_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pic>
        <p:nvPicPr>
          <p:cNvPr id="6" name="Picture 5" descr="TCT18-ppt-slide-no-logos-no-bar-16-9_0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13" y="0"/>
            <a:ext cx="12188388" cy="6858000"/>
          </a:xfrm>
          <a:prstGeom prst="rect">
            <a:avLst/>
          </a:prstGeom>
        </p:spPr>
      </p:pic>
      <p:pic>
        <p:nvPicPr>
          <p:cNvPr id="7" name="Picture 6" descr="Partner_3_Trial_KO_RG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0" y="107907"/>
            <a:ext cx="2294274" cy="115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66947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79551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9551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TCT18-ppt-slide-no-logos-no-bar-16-9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72990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CT18-ppt-slide-no-logos-no-bar-16-9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38812"/>
      </p:ext>
    </p:extLst>
  </p:cSld>
  <p:clrMapOvr>
    <a:masterClrMapping/>
  </p:clrMapOvr>
  <p:transition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CT18_CRF_pres_slide_16-9_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4" name="Picture 3" descr="TCT18-ppt-slide-no-logos-16-9_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13" y="0"/>
            <a:ext cx="12188388" cy="6858000"/>
          </a:xfrm>
          <a:prstGeom prst="rect">
            <a:avLst/>
          </a:prstGeom>
        </p:spPr>
      </p:pic>
      <p:pic>
        <p:nvPicPr>
          <p:cNvPr id="5" name="Picture 4" descr="TCT18-ppt-slide-no-logos-no-bar-16-9_0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13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59097"/>
      </p:ext>
    </p:extLst>
  </p:cSld>
  <p:clrMapOvr>
    <a:masterClrMapping/>
  </p:clrMapOvr>
  <p:transition spd="slow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CT18-ppt-slide-no-logos-16-9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Picture 2" descr="TCT18-ppt-slide-no-logos-no-bar-16-9_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13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31379"/>
      </p:ext>
    </p:extLst>
  </p:cSld>
  <p:clrMapOvr>
    <a:masterClrMapping/>
  </p:clrMapOvr>
  <p:transition spd="slow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TCT18-ppt-slide-no-logos-no-bar-16-9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64697"/>
      </p:ext>
    </p:extLst>
  </p:cSld>
  <p:clrMapOvr>
    <a:masterClrMapping/>
  </p:clrMapOvr>
  <p:transition spd="slow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TCT18-ppt-slide-no-logos-16-9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0526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+yellow1s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Aft>
                <a:spcPts val="0"/>
              </a:spcAft>
              <a:buNone/>
              <a:defRPr sz="2800" b="0" i="1">
                <a:solidFill>
                  <a:srgbClr val="FFFF66"/>
                </a:solidFill>
              </a:defRPr>
            </a:lvl1pPr>
            <a:lvl2pPr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b="0"/>
            </a:lvl2pPr>
            <a:lvl3pPr>
              <a:spcBef>
                <a:spcPts val="1200"/>
              </a:spcBef>
              <a:spcAft>
                <a:spcPts val="0"/>
              </a:spcAft>
              <a:buFont typeface="Lucida Grande"/>
              <a:buChar char="–"/>
              <a:defRPr b="0"/>
            </a:lvl3pPr>
            <a:lvl4pPr>
              <a:spcBef>
                <a:spcPts val="1200"/>
              </a:spcBef>
              <a:buFont typeface="Lucida Grande"/>
              <a:buChar char="·"/>
              <a:defRPr b="0"/>
            </a:lvl4pPr>
            <a:lvl5pPr>
              <a:spcBef>
                <a:spcPts val="600"/>
              </a:spcBef>
              <a:buFont typeface="Lucida Grande"/>
              <a:buChar char="»"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14498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2309814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3633999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71601"/>
            <a:ext cx="5384800" cy="4754563"/>
          </a:xfrm>
        </p:spPr>
        <p:txBody>
          <a:bodyPr>
            <a:noAutofit/>
          </a:bodyPr>
          <a:lstStyle>
            <a:lvl1pPr marL="0" indent="0">
              <a:buNone/>
              <a:defRPr sz="2200" b="0">
                <a:solidFill>
                  <a:srgbClr val="FFFF66"/>
                </a:solidFill>
              </a:defRPr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371601"/>
            <a:ext cx="5384800" cy="4754563"/>
          </a:xfrm>
        </p:spPr>
        <p:txBody>
          <a:bodyPr>
            <a:noAutofit/>
          </a:bodyPr>
          <a:lstStyle>
            <a:lvl1pPr marL="0" indent="0">
              <a:buNone/>
              <a:defRPr sz="2200" b="0">
                <a:solidFill>
                  <a:srgbClr val="FFFF66"/>
                </a:solidFill>
              </a:defRPr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778202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245317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2235200" y="2057401"/>
            <a:ext cx="7721600" cy="33559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9932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gradFill flip="none" rotWithShape="1">
          <a:gsLst>
            <a:gs pos="14000">
              <a:srgbClr val="234594"/>
            </a:gs>
            <a:gs pos="100000">
              <a:srgbClr val="091226"/>
            </a:gs>
            <a:gs pos="53000">
              <a:srgbClr val="182B5C"/>
            </a:gs>
          </a:gsLst>
          <a:lin ang="3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gradFill flip="none" rotWithShape="1">
            <a:gsLst>
              <a:gs pos="0">
                <a:srgbClr val="1E3C7F"/>
              </a:gs>
              <a:gs pos="100000">
                <a:srgbClr val="1426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508000" y="0"/>
            <a:ext cx="8187267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71601"/>
            <a:ext cx="11176000" cy="4754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Partner_3_Trial_KO_RGB.png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332" y="253828"/>
            <a:ext cx="1732636" cy="8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0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transition spd="slow">
    <p:wipe dir="r"/>
  </p:transition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FFFF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1800"/>
        </a:spcBef>
        <a:buFont typeface="Arial"/>
        <a:buNone/>
        <a:defRPr sz="2800" b="1" i="1" kern="1200">
          <a:solidFill>
            <a:srgbClr val="FDFF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223838" indent="-223838" algn="l" defTabSz="457200" rtl="0" eaLnBrk="1" latinLnBrk="0" hangingPunct="1">
        <a:spcBef>
          <a:spcPts val="1200"/>
        </a:spcBef>
        <a:buClr>
          <a:srgbClr val="FFFF66"/>
        </a:buClr>
        <a:buFont typeface="Arial"/>
        <a:buChar char="•"/>
        <a:defRPr sz="28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682625" indent="-223838" algn="l" defTabSz="457200" rtl="0" eaLnBrk="1" latinLnBrk="0" hangingPunct="1">
        <a:spcBef>
          <a:spcPts val="1200"/>
        </a:spcBef>
        <a:buClr>
          <a:srgbClr val="FFFF66"/>
        </a:buClr>
        <a:buFont typeface="Lucida Grande"/>
        <a:buChar char="–"/>
        <a:defRPr sz="24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41413" indent="-223838" algn="l" defTabSz="457200" rtl="0" eaLnBrk="1" latinLnBrk="0" hangingPunct="1">
        <a:spcBef>
          <a:spcPts val="1200"/>
        </a:spcBef>
        <a:buClr>
          <a:srgbClr val="FFFF66"/>
        </a:buClr>
        <a:buFont typeface="Lucida Grande"/>
        <a:buChar char="·"/>
        <a:defRPr sz="24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598613" indent="-222250" algn="l" defTabSz="457200" rtl="0" eaLnBrk="1" latinLnBrk="0" hangingPunct="1">
        <a:spcBef>
          <a:spcPts val="600"/>
        </a:spcBef>
        <a:buClr>
          <a:srgbClr val="FFFF66"/>
        </a:buClr>
        <a:buFont typeface="Lucida Grande"/>
        <a:buChar char="»"/>
        <a:defRPr sz="24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6" y="155575"/>
            <a:ext cx="10358967" cy="7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79551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TCT18-ppt-slide-no-logos-no-bar-16-9_01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16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33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2800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¡"/>
        <a:defRPr sz="2400" b="1" baseline="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30000"/>
        </a:spcBef>
        <a:spcAft>
          <a:spcPct val="0"/>
        </a:spcAft>
        <a:buChar char="•"/>
        <a:defRPr sz="2133" b="1" baseline="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30000"/>
        </a:spcBef>
        <a:spcAft>
          <a:spcPct val="0"/>
        </a:spcAft>
        <a:buChar char="–"/>
        <a:defRPr sz="1867" b="1" baseline="0">
          <a:solidFill>
            <a:schemeClr val="tx1"/>
          </a:solidFill>
          <a:latin typeface="+mj-lt"/>
        </a:defRPr>
      </a:lvl4pPr>
      <a:lvl5pPr marL="2057349" indent="-228594" algn="l" rtl="0" eaLnBrk="0" fontAlgn="base" hangingPunct="0">
        <a:spcBef>
          <a:spcPct val="30000"/>
        </a:spcBef>
        <a:spcAft>
          <a:spcPct val="0"/>
        </a:spcAft>
        <a:buChar char="»"/>
        <a:defRPr sz="1600" b="1" baseline="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4000">
              <a:srgbClr val="234594"/>
            </a:gs>
            <a:gs pos="100000">
              <a:srgbClr val="091226"/>
            </a:gs>
            <a:gs pos="53000">
              <a:srgbClr val="182B5C"/>
            </a:gs>
          </a:gsLst>
          <a:lin ang="3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gradFill flip="none" rotWithShape="1">
            <a:gsLst>
              <a:gs pos="0">
                <a:srgbClr val="1E3C7F"/>
              </a:gs>
              <a:gs pos="100000">
                <a:srgbClr val="1426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973" y="0"/>
            <a:ext cx="8946537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469" y="1371601"/>
            <a:ext cx="11568968" cy="4754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3469" y="6356353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0F2F227C-5C6F-CB43-A202-51611B28C28E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12" descr="Partner_II_REV_KO_rgb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733786" y="225071"/>
            <a:ext cx="2047792" cy="91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06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</p:sldLayoutIdLst>
  <p:transition spd="slow">
    <p:wipe dir="r"/>
  </p:transition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1800"/>
        </a:spcBef>
        <a:buFont typeface="Arial"/>
        <a:buNone/>
        <a:defRPr sz="2800" b="1" i="0" kern="120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223838" indent="-22383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8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682625" indent="-223838" algn="l" defTabSz="457200" rtl="0" eaLnBrk="1" latinLnBrk="0" hangingPunct="1">
        <a:spcBef>
          <a:spcPts val="1200"/>
        </a:spcBef>
        <a:buClr>
          <a:schemeClr val="accent2"/>
        </a:buClr>
        <a:buFont typeface="Lucida Grande"/>
        <a:buChar char="–"/>
        <a:defRPr sz="20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41413" indent="-223838" algn="l" defTabSz="457200" rtl="0" eaLnBrk="1" latinLnBrk="0" hangingPunct="1">
        <a:spcBef>
          <a:spcPts val="1200"/>
        </a:spcBef>
        <a:buClr>
          <a:schemeClr val="accent2"/>
        </a:buClr>
        <a:buFont typeface="Lucida Grande"/>
        <a:buChar char="·"/>
        <a:defRPr sz="20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598613" indent="-222250" algn="l" defTabSz="457200" rtl="0" eaLnBrk="1" latinLnBrk="0" hangingPunct="1">
        <a:spcBef>
          <a:spcPts val="600"/>
        </a:spcBef>
        <a:buClr>
          <a:schemeClr val="accent2"/>
        </a:buClr>
        <a:buFont typeface="Lucida Grande"/>
        <a:buChar char="»"/>
        <a:defRPr sz="20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6" y="155575"/>
            <a:ext cx="10358967" cy="7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79551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TCT18-ppt-slide-no-logos-no-bar-16-9_01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947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33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2800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¡"/>
        <a:defRPr sz="2400" b="1" baseline="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30000"/>
        </a:spcBef>
        <a:spcAft>
          <a:spcPct val="0"/>
        </a:spcAft>
        <a:buChar char="•"/>
        <a:defRPr sz="2133" b="1" baseline="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30000"/>
        </a:spcBef>
        <a:spcAft>
          <a:spcPct val="0"/>
        </a:spcAft>
        <a:buChar char="–"/>
        <a:defRPr sz="1867" b="1" baseline="0">
          <a:solidFill>
            <a:schemeClr val="tx1"/>
          </a:solidFill>
          <a:latin typeface="+mj-lt"/>
        </a:defRPr>
      </a:lvl4pPr>
      <a:lvl5pPr marL="2057349" indent="-228594" algn="l" rtl="0" eaLnBrk="0" fontAlgn="base" hangingPunct="0">
        <a:spcBef>
          <a:spcPct val="30000"/>
        </a:spcBef>
        <a:spcAft>
          <a:spcPct val="0"/>
        </a:spcAft>
        <a:buChar char="»"/>
        <a:defRPr sz="1600" b="1" baseline="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ctrTitle"/>
          </p:nvPr>
        </p:nvSpPr>
        <p:spPr bwMode="white">
          <a:xfrm>
            <a:off x="726872" y="998878"/>
            <a:ext cx="10738257" cy="61555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400" dirty="0">
                <a:solidFill>
                  <a:srgbClr val="83F5E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PARTNER</a:t>
            </a:r>
            <a:r>
              <a:rPr lang="en-US" sz="6400" dirty="0">
                <a:solidFill>
                  <a:srgbClr val="FFCC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400" dirty="0">
                <a:solidFill>
                  <a:srgbClr val="83F5E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br>
              <a:rPr lang="en-US" sz="4000" b="0" dirty="0">
                <a:solidFill>
                  <a:srgbClr val="83F5E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0" dirty="0" err="1">
                <a:solidFill>
                  <a:srgbClr val="83F5E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Transcatheter</a:t>
            </a:r>
            <a:r>
              <a:rPr lang="en-US" sz="3600" b="0" dirty="0">
                <a:solidFill>
                  <a:srgbClr val="83F5E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 Surgical Aortic Valve Replacement in Low Risk Patients with Aortic Stenosis</a:t>
            </a:r>
            <a:br>
              <a:rPr lang="en-US" sz="3600" b="0" dirty="0">
                <a:solidFill>
                  <a:srgbClr val="FFCC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0" b="0" dirty="0">
              <a:solidFill>
                <a:srgbClr val="FFCC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517" y="3980793"/>
            <a:ext cx="11375557" cy="889000"/>
          </a:xfrm>
        </p:spPr>
        <p:txBody>
          <a:bodyPr>
            <a:noAutofit/>
          </a:bodyPr>
          <a:lstStyle/>
          <a:p>
            <a:pPr algn="l" fontAlgn="base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</a:pPr>
            <a:r>
              <a:rPr lang="en-US" sz="4267" i="0" dirty="0">
                <a:effectLst/>
              </a:rPr>
              <a:t>Martin B. Leon, MD &amp;</a:t>
            </a:r>
            <a:br>
              <a:rPr lang="en-US" sz="4267" i="0" dirty="0">
                <a:effectLst/>
              </a:rPr>
            </a:br>
            <a:r>
              <a:rPr lang="en-US" sz="4267" i="0" dirty="0">
                <a:effectLst/>
              </a:rPr>
              <a:t>Michael J. Mack, MD</a:t>
            </a:r>
            <a:br>
              <a:rPr lang="en-US" sz="4267" i="0" dirty="0">
                <a:effectLst/>
              </a:rPr>
            </a:br>
            <a:r>
              <a:rPr lang="en-US" sz="2667" b="0" i="0" dirty="0">
                <a:effectLst/>
              </a:rPr>
              <a:t>on behalf of the PARTNER 3 Trial Investigators</a:t>
            </a:r>
          </a:p>
        </p:txBody>
      </p:sp>
      <p:pic>
        <p:nvPicPr>
          <p:cNvPr id="6" name="Picture 5" descr="Partner_3_Trial_K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0" y="107908"/>
            <a:ext cx="2508570" cy="1263692"/>
          </a:xfrm>
          <a:prstGeom prst="rect">
            <a:avLst/>
          </a:prstGeom>
        </p:spPr>
      </p:pic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C7CED6D-9212-4A76-A914-75692E527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74" y="3958133"/>
            <a:ext cx="2001253" cy="2001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5683629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id="{63F09D3F-110C-424F-A975-FA99455F17AA}"/>
              </a:ext>
            </a:extLst>
          </p:cNvPr>
          <p:cNvSpPr txBox="1">
            <a:spLocks noChangeArrowheads="1"/>
          </p:cNvSpPr>
          <p:nvPr/>
        </p:nvSpPr>
        <p:spPr>
          <a:xfrm>
            <a:off x="858973" y="1077018"/>
            <a:ext cx="10474054" cy="5476182"/>
          </a:xfrm>
          <a:prstGeom prst="rect">
            <a:avLst/>
          </a:prstGeom>
          <a:solidFill>
            <a:srgbClr val="002060"/>
          </a:solidFill>
          <a:ln>
            <a:solidFill>
              <a:srgbClr val="6FBDEE"/>
            </a:solidFill>
          </a:ln>
        </p:spPr>
        <p:txBody>
          <a:bodyPr lIns="182880" tIns="182880" rIns="182880" bIns="182880"/>
          <a:lstStyle>
            <a:lvl1pPr marL="342900" indent="-342900" algn="l" rtl="0" fontAlgn="base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3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3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67" kern="0" dirty="0">
                <a:solidFill>
                  <a:srgbClr val="85F5E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National Principal Investigators</a:t>
            </a:r>
          </a:p>
          <a:p>
            <a:pPr marL="952485" lvl="1" indent="-3429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67" b="0" kern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Martin B. Leon, MD, Columbia University Medical Center, New York, NY</a:t>
            </a:r>
          </a:p>
          <a:p>
            <a:pPr marL="952485" lvl="1" indent="-3429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67" b="0" kern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Michael J. Mack, MD, The Heart Hospital Baylor Plano, Plano, TX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85F5E9"/>
              </a:buClr>
              <a:buNone/>
              <a:defRPr/>
            </a:pPr>
            <a:r>
              <a:rPr lang="en-US" sz="1867" kern="0" dirty="0">
                <a:solidFill>
                  <a:srgbClr val="85F5E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Steering Committee</a:t>
            </a:r>
          </a:p>
          <a:p>
            <a:pPr marL="952485" lvl="1" indent="-3429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67" b="0" kern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Howard Herrmann, Samir Kapadia, Susheel Kodali, Martin B. Leon, Michael J. Mack,</a:t>
            </a:r>
            <a:br>
              <a:rPr lang="en-US" sz="1867" b="0" kern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67" b="0" kern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Raj Makkar, Craig R. Smith (chair), Wilson Szeto, Vinod Thourani, John Webb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67" kern="0" dirty="0">
                <a:solidFill>
                  <a:srgbClr val="85F5E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&amp; Safety Monitoring Board</a:t>
            </a:r>
          </a:p>
          <a:p>
            <a:pPr marL="952485" lvl="1" indent="-3429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67" b="0" kern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Cardiovascular Research Foundation, New York, NY; Joseph </a:t>
            </a:r>
            <a:r>
              <a:rPr lang="en-US" sz="1867" b="0" kern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Carrozza</a:t>
            </a:r>
            <a:r>
              <a:rPr lang="en-US" sz="1867" b="0" kern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Jr., MD, chair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67" kern="0" dirty="0">
                <a:solidFill>
                  <a:srgbClr val="85F5E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Clinical Events Committee</a:t>
            </a:r>
          </a:p>
          <a:p>
            <a:pPr marL="952485" lvl="1" indent="-3429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67" b="0" kern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Cardiovascular Research Foundation, New York, NY; Steven O. Marx, MD, chair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67" kern="0" dirty="0">
                <a:solidFill>
                  <a:srgbClr val="85F5E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CT Core Laboratory</a:t>
            </a:r>
          </a:p>
          <a:p>
            <a:pPr marL="952485" lvl="1" indent="-3429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67" b="0" kern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University of British Columbia; Jonathon Leipsic, MD, chair; Philipp Blanke, MD, chair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85F5E9"/>
              </a:buClr>
              <a:buNone/>
              <a:defRPr/>
            </a:pPr>
            <a:r>
              <a:rPr lang="en-US" sz="1867" kern="0" dirty="0">
                <a:solidFill>
                  <a:srgbClr val="85F5E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Echocardiographic Core Laboratory</a:t>
            </a:r>
          </a:p>
          <a:p>
            <a:pPr marL="952485" lvl="1" indent="-3429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67" b="0" kern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Quebec Heart &amp; Lung Institute (Laval University); Philippe </a:t>
            </a:r>
            <a:r>
              <a:rPr lang="en-US" sz="1867" b="0" kern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Pibarot</a:t>
            </a:r>
            <a:r>
              <a:rPr lang="en-US" sz="1867" b="0" kern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DVM PhD, chair</a:t>
            </a:r>
          </a:p>
          <a:p>
            <a:pPr marL="952485" lvl="1" indent="-3429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67" b="0" kern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Cardiovascular Research Foundation, New York, NY; Rebecca Hahn, MD, chair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85F5E9"/>
              </a:buClr>
              <a:buNone/>
              <a:defRPr/>
            </a:pPr>
            <a:r>
              <a:rPr lang="en-US" sz="1867" kern="0" dirty="0">
                <a:solidFill>
                  <a:srgbClr val="85F5E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Sponsor</a:t>
            </a:r>
          </a:p>
          <a:p>
            <a:pPr marL="952485" lvl="1" indent="-3429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67" b="0" kern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Edwards Lifesciences, Irvine, CA</a:t>
            </a:r>
          </a:p>
          <a:p>
            <a:pPr marL="952485" lvl="1" indent="-3429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US" sz="1867" b="0" kern="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7" y="165303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Study Leadership</a:t>
            </a:r>
          </a:p>
        </p:txBody>
      </p:sp>
    </p:spTree>
    <p:extLst>
      <p:ext uri="{BB962C8B-B14F-4D97-AF65-F5344CB8AC3E}">
        <p14:creationId xmlns:p14="http://schemas.microsoft.com/office/powerpoint/2010/main" val="235751677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383" y="1148258"/>
            <a:ext cx="10457234" cy="5078313"/>
          </a:xfrm>
          <a:solidFill>
            <a:srgbClr val="002060"/>
          </a:solidFill>
          <a:ln>
            <a:solidFill>
              <a:srgbClr val="6FBDEE"/>
            </a:solidFill>
          </a:ln>
        </p:spPr>
        <p:txBody>
          <a:bodyPr wrap="square" lIns="182880" tIns="91440" rIns="182880" bIns="182880" anchor="ctr" anchorCtr="0">
            <a:spAutoFit/>
          </a:bodyPr>
          <a:lstStyle/>
          <a:p>
            <a:pPr marL="0" indent="0" fontAlgn="auto">
              <a:spcBef>
                <a:spcPts val="100"/>
              </a:spcBef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85F5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Calcific Aortic Stenosis</a:t>
            </a: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None/>
              <a:defRPr/>
            </a:pPr>
            <a:endParaRPr lang="en-US" sz="800" b="0" dirty="0">
              <a:solidFill>
                <a:srgbClr val="85F5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b="0" kern="1200" dirty="0">
                <a:latin typeface="Arial" charset="0"/>
                <a:ea typeface="ヒラギノ角ゴ Pro W3"/>
                <a:cs typeface="Arial" charset="0"/>
              </a:rPr>
              <a:t>AVA ≤ 1.0 cm</a:t>
            </a:r>
            <a:r>
              <a:rPr lang="en-US" b="0" kern="1200" baseline="30000" dirty="0">
                <a:latin typeface="Arial" charset="0"/>
                <a:ea typeface="ヒラギノ角ゴ Pro W3"/>
                <a:cs typeface="Arial" charset="0"/>
              </a:rPr>
              <a:t>2</a:t>
            </a:r>
            <a:r>
              <a:rPr lang="en-US" b="0" kern="1200" dirty="0">
                <a:latin typeface="Arial" charset="0"/>
                <a:ea typeface="ヒラギノ角ゴ Pro W3"/>
                <a:cs typeface="Arial" charset="0"/>
              </a:rPr>
              <a:t> or AVA index ≤ 0.6 cm</a:t>
            </a:r>
            <a:r>
              <a:rPr lang="en-US" b="0" kern="1200" baseline="30000" dirty="0">
                <a:latin typeface="Arial" charset="0"/>
                <a:ea typeface="ヒラギノ角ゴ Pro W3"/>
                <a:cs typeface="Arial" charset="0"/>
              </a:rPr>
              <a:t>2</a:t>
            </a:r>
            <a:r>
              <a:rPr lang="en-US" b="0" kern="1200" dirty="0">
                <a:latin typeface="Arial" charset="0"/>
                <a:ea typeface="ヒラギノ角ゴ Pro W3"/>
                <a:cs typeface="Arial" charset="0"/>
              </a:rPr>
              <a:t>/m</a:t>
            </a:r>
            <a:r>
              <a:rPr lang="en-US" b="0" kern="1200" baseline="30000" dirty="0">
                <a:latin typeface="Arial" charset="0"/>
                <a:ea typeface="ヒラギノ角ゴ Pro W3"/>
                <a:cs typeface="Arial" charset="0"/>
              </a:rPr>
              <a:t>2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 velocity ≥ 4.0 m/s or mean gradient ≥ 40 mmHg, AND</a:t>
            </a:r>
          </a:p>
          <a:p>
            <a:pPr marL="1352524" lvl="2" indent="-342900"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NYHA Functional Class ≥ 2, OR</a:t>
            </a:r>
          </a:p>
          <a:p>
            <a:pPr marL="1352524" lvl="2" indent="-342900"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 exercise test with severe SOB, abnormal BP response, or arrhythmia, OR</a:t>
            </a:r>
          </a:p>
          <a:p>
            <a:pPr marL="1352524" lvl="2" indent="-342900"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Asymptomatic with LVEF &lt; 50%</a:t>
            </a:r>
          </a:p>
          <a:p>
            <a:pPr marL="836063" lvl="1" indent="-226478">
              <a:spcBef>
                <a:spcPts val="100"/>
              </a:spcBef>
              <a:spcAft>
                <a:spcPts val="0"/>
              </a:spcAft>
              <a:defRPr/>
            </a:pPr>
            <a:endParaRPr lang="en-US" sz="800" b="0" kern="1200" dirty="0">
              <a:latin typeface="Arial" charset="0"/>
              <a:ea typeface="ヒラギノ角ゴ Pro W3"/>
              <a:cs typeface="Arial" charset="0"/>
            </a:endParaRP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85F5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Surgical Risk</a:t>
            </a: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None/>
              <a:defRPr/>
            </a:pPr>
            <a:endParaRPr lang="en-US" sz="800" b="0" dirty="0">
              <a:solidFill>
                <a:srgbClr val="85F5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Determined by multi-disciplinary heart team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STS &lt; 4%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Adjudicated by case review board</a:t>
            </a:r>
            <a:endParaRPr lang="en-US" sz="700" b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5500CC-BE1E-4B45-A879-8A5075D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61313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Key In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clusion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Criteria</a:t>
            </a:r>
          </a:p>
        </p:txBody>
      </p:sp>
    </p:spTree>
    <p:extLst>
      <p:ext uri="{BB962C8B-B14F-4D97-AF65-F5344CB8AC3E}">
        <p14:creationId xmlns:p14="http://schemas.microsoft.com/office/powerpoint/2010/main" val="3710409924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383" y="942818"/>
            <a:ext cx="10457234" cy="5714385"/>
          </a:xfrm>
          <a:solidFill>
            <a:srgbClr val="002060"/>
          </a:solidFill>
          <a:ln>
            <a:solidFill>
              <a:srgbClr val="6FBDEE"/>
            </a:solidFill>
          </a:ln>
        </p:spPr>
        <p:txBody>
          <a:bodyPr wrap="square" lIns="182880" tIns="91440" rIns="182880" bIns="91440" anchor="ctr" anchorCtr="0">
            <a:spAutoFit/>
          </a:bodyPr>
          <a:lstStyle/>
          <a:p>
            <a:pPr marL="0" indent="0" fontAlgn="auto">
              <a:spcBef>
                <a:spcPts val="10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85F5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Anatomic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latin typeface="Arial" charset="0"/>
                <a:ea typeface="ヒラギノ角ゴ Pro W3"/>
                <a:cs typeface="Arial" charset="0"/>
              </a:rPr>
              <a:t>Aortic annulus diameter &lt; 16 mm or &gt; 28 mm (3D imaging)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latin typeface="Arial" charset="0"/>
                <a:ea typeface="ヒラギノ角ゴ Pro W3"/>
                <a:cs typeface="Arial" charset="0"/>
              </a:rPr>
              <a:t>Bicuspid valve (CT imaging)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latin typeface="Arial" charset="0"/>
                <a:ea typeface="ヒラギノ角ゴ Pro W3"/>
                <a:cs typeface="Arial" charset="0"/>
              </a:rPr>
              <a:t>Severe AR (&gt; 3+) or MR (&gt; 3+)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latin typeface="Arial" charset="0"/>
                <a:ea typeface="ヒラギノ角ゴ Pro W3"/>
                <a:cs typeface="Arial" charset="0"/>
              </a:rPr>
              <a:t>Severe LV dysfunction (LVEF &lt; 30%)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latin typeface="Arial" charset="0"/>
                <a:ea typeface="ヒラギノ角ゴ Pro W3"/>
                <a:cs typeface="Arial" charset="0"/>
              </a:rPr>
              <a:t>Severe calcification of aortic valvar complex (esp. LVOT)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latin typeface="Arial" charset="0"/>
                <a:ea typeface="ヒラギノ角ゴ Pro W3"/>
                <a:cs typeface="Arial" charset="0"/>
              </a:rPr>
              <a:t>Vascular anatomy not suitable for safe femoral access 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latin typeface="Arial" charset="0"/>
                <a:ea typeface="ヒラギノ角ゴ Pro W3"/>
                <a:cs typeface="Arial" charset="0"/>
              </a:rPr>
              <a:t>Complex CAD: ULM, Syntax score &gt; 32, or not amenable for PCI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latin typeface="Arial" charset="0"/>
                <a:ea typeface="ヒラギノ角ゴ Pro W3"/>
                <a:cs typeface="Arial" charset="0"/>
              </a:rPr>
              <a:t>Low coronary takeoff (high risk for obstruction)</a:t>
            </a:r>
          </a:p>
          <a:p>
            <a:pPr marL="836063" lvl="1" indent="-226478">
              <a:spcBef>
                <a:spcPts val="100"/>
              </a:spcBef>
              <a:spcAft>
                <a:spcPts val="0"/>
              </a:spcAft>
              <a:defRPr/>
            </a:pPr>
            <a:endParaRPr lang="en-US" sz="200" b="0" kern="1200" dirty="0">
              <a:latin typeface="Arial" charset="0"/>
              <a:ea typeface="ヒラギノ角ゴ Pro W3"/>
              <a:cs typeface="Arial" charset="0"/>
            </a:endParaRP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85F5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latin typeface="Arial" charset="0"/>
                <a:ea typeface="ヒラギノ角ゴ Pro W3"/>
                <a:cs typeface="Arial" charset="0"/>
              </a:rPr>
              <a:t>Acute MI within 1 month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latin typeface="Arial" charset="0"/>
                <a:ea typeface="ヒラギノ角ゴ Pro W3"/>
                <a:cs typeface="Arial" charset="0"/>
              </a:rPr>
              <a:t>Stroke or TIA within 90 days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latin typeface="Arial" charset="0"/>
                <a:ea typeface="ヒラギノ角ゴ Pro W3"/>
                <a:cs typeface="Arial" charset="0"/>
              </a:rPr>
              <a:t>Renal insufficiency (eGFR &lt; 30 ml/min) and/or renal replacement Rx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latin typeface="Arial" charset="0"/>
                <a:ea typeface="ヒラギノ角ゴ Pro W3"/>
                <a:cs typeface="Arial" charset="0"/>
              </a:rPr>
              <a:t>Hemodynamic or respiratory instability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latin typeface="Arial" charset="0"/>
                <a:ea typeface="ヒラギノ角ゴ Pro W3"/>
                <a:cs typeface="Arial" charset="0"/>
              </a:rPr>
              <a:t>Frailty (objective assessment; &gt; 2/4+ metrics)</a:t>
            </a:r>
          </a:p>
          <a:p>
            <a:pPr marL="609585" lvl="1" indent="0">
              <a:spcBef>
                <a:spcPts val="100"/>
              </a:spcBef>
              <a:spcAft>
                <a:spcPts val="0"/>
              </a:spcAft>
              <a:buSzPct val="120000"/>
              <a:buNone/>
              <a:defRPr/>
            </a:pPr>
            <a:endParaRPr lang="en-US" sz="700" b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6517" y="161313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Key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Exclusion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Criteria</a:t>
            </a:r>
          </a:p>
        </p:txBody>
      </p:sp>
    </p:spTree>
    <p:extLst>
      <p:ext uri="{BB962C8B-B14F-4D97-AF65-F5344CB8AC3E}">
        <p14:creationId xmlns:p14="http://schemas.microsoft.com/office/powerpoint/2010/main" val="3177519547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6" y="165303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Study Methodology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540" y="1008214"/>
            <a:ext cx="11060921" cy="5606721"/>
          </a:xfrm>
          <a:solidFill>
            <a:srgbClr val="002060"/>
          </a:solidFill>
          <a:ln>
            <a:solidFill>
              <a:srgbClr val="6FBDEE"/>
            </a:solidFill>
          </a:ln>
        </p:spPr>
        <p:txBody>
          <a:bodyPr lIns="91440" tIns="182880" rIns="182880" bIns="182880" anchor="ctr">
            <a:noAutofit/>
          </a:bodyPr>
          <a:lstStyle/>
          <a:p>
            <a:pPr marL="754380" lvl="3" indent="-457200" defTabSz="457200"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800" b="0" kern="1200" dirty="0">
                <a:latin typeface="Arial" charset="0"/>
                <a:ea typeface="ヒラギノ角ゴ Pro W3"/>
                <a:cs typeface="Arial" charset="0"/>
              </a:rPr>
              <a:t>Every patient reviewed (including imaging studies) by multi-disciplinary heart team AND case review board</a:t>
            </a:r>
          </a:p>
          <a:p>
            <a:pPr marL="640080" lvl="3" indent="-342900" defTabSz="457200">
              <a:spcBef>
                <a:spcPts val="10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800" b="0" kern="1200" dirty="0">
              <a:latin typeface="Arial" charset="0"/>
              <a:ea typeface="ヒラギノ角ゴ Pro W3"/>
              <a:cs typeface="Arial" charset="0"/>
            </a:endParaRPr>
          </a:p>
          <a:p>
            <a:pPr marL="754380" lvl="3" indent="-457200" defTabSz="457200"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800" b="0" kern="1200" dirty="0">
                <a:latin typeface="Arial" charset="0"/>
                <a:ea typeface="ヒラギノ角ゴ Pro W3"/>
                <a:cs typeface="Arial" charset="0"/>
              </a:rPr>
              <a:t>Baseline and 30-day neuro assessment in all patients; serial neurologist examinations and neuro-imaging for suspected neuro events</a:t>
            </a:r>
          </a:p>
          <a:p>
            <a:pPr marL="640080" lvl="3" indent="-342900" defTabSz="457200">
              <a:spcBef>
                <a:spcPts val="10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800" b="0" kern="1200" dirty="0">
              <a:latin typeface="Arial" charset="0"/>
              <a:ea typeface="ヒラギノ角ゴ Pro W3"/>
              <a:cs typeface="Arial" charset="0"/>
            </a:endParaRPr>
          </a:p>
          <a:p>
            <a:pPr marL="754380" lvl="3" indent="-457200" defTabSz="457200"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800" b="0" kern="1200" dirty="0">
                <a:latin typeface="Arial" charset="0"/>
                <a:ea typeface="ヒラギノ角ゴ Pro W3"/>
                <a:cs typeface="Arial" charset="0"/>
              </a:rPr>
              <a:t>3D cardiac imaging (CT or TEE) prior to randomization </a:t>
            </a:r>
          </a:p>
          <a:p>
            <a:pPr marL="640080" lvl="3" indent="-342900" defTabSz="457200">
              <a:spcBef>
                <a:spcPts val="10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800" b="0" kern="1200" dirty="0">
              <a:latin typeface="Arial" charset="0"/>
              <a:ea typeface="ヒラギノ角ゴ Pro W3"/>
              <a:cs typeface="Arial" charset="0"/>
            </a:endParaRPr>
          </a:p>
          <a:p>
            <a:pPr marL="754380" lvl="3" indent="-457200" defTabSz="457200"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800" b="0" kern="1200" dirty="0">
                <a:latin typeface="Arial" charset="0"/>
                <a:ea typeface="ヒラギノ角ゴ Pro W3"/>
                <a:cs typeface="Arial" charset="0"/>
              </a:rPr>
              <a:t>Same day or staged concomitant PCI procedures (or surgery </a:t>
            </a:r>
            <a:br>
              <a:rPr lang="en-US" sz="2800" b="0" kern="1200" dirty="0">
                <a:latin typeface="Arial" charset="0"/>
                <a:ea typeface="ヒラギノ角ゴ Pro W3"/>
                <a:cs typeface="Arial" charset="0"/>
              </a:rPr>
            </a:br>
            <a:r>
              <a:rPr lang="en-US" sz="2800" b="0" kern="1200" dirty="0">
                <a:latin typeface="Arial" charset="0"/>
                <a:ea typeface="ヒラギノ角ゴ Pro W3"/>
                <a:cs typeface="Arial" charset="0"/>
              </a:rPr>
              <a:t>+ CABG) were allowed if approved during case review</a:t>
            </a:r>
          </a:p>
          <a:p>
            <a:pPr marL="640080" lvl="3" indent="-342900" defTabSz="457200">
              <a:spcBef>
                <a:spcPts val="10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800" b="0" kern="1200" dirty="0">
              <a:latin typeface="Arial" charset="0"/>
              <a:ea typeface="ヒラギノ角ゴ Pro W3"/>
              <a:cs typeface="Arial" charset="0"/>
            </a:endParaRPr>
          </a:p>
          <a:p>
            <a:pPr marL="754380" lvl="3" indent="-457200" defTabSz="457200"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800" b="0" kern="1200" dirty="0">
                <a:latin typeface="Arial" charset="0"/>
                <a:ea typeface="ヒラギノ角ゴ Pro W3"/>
                <a:cs typeface="Arial" charset="0"/>
              </a:rPr>
              <a:t>100% CEC adjudication of all major endpoint events (VARC-2 definitions when applicable)</a:t>
            </a:r>
          </a:p>
          <a:p>
            <a:pPr marL="754380" lvl="3" indent="-457200" defTabSz="457200"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800" b="0" kern="1200" dirty="0">
                <a:latin typeface="Arial" charset="0"/>
                <a:ea typeface="ヒラギノ角ゴ Pro W3"/>
                <a:cs typeface="Arial" charset="0"/>
              </a:rPr>
              <a:t>10-year clinical and echocardiography follow-up in all patients</a:t>
            </a:r>
          </a:p>
        </p:txBody>
      </p:sp>
    </p:spTree>
    <p:extLst>
      <p:ext uri="{BB962C8B-B14F-4D97-AF65-F5344CB8AC3E}">
        <p14:creationId xmlns:p14="http://schemas.microsoft.com/office/powerpoint/2010/main" val="14559740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Primary Endpoint </a:t>
            </a:r>
            <a:br>
              <a:rPr lang="en-US" sz="4400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400" dirty="0">
              <a:solidFill>
                <a:srgbClr val="85F5E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676" y="1439000"/>
            <a:ext cx="10864649" cy="4152277"/>
          </a:xfrm>
          <a:solidFill>
            <a:srgbClr val="002060"/>
          </a:solidFill>
          <a:ln>
            <a:solidFill>
              <a:srgbClr val="6FBDEE"/>
            </a:solidFill>
          </a:ln>
        </p:spPr>
        <p:txBody>
          <a:bodyPr lIns="182880" tIns="0" rIns="182880" bIns="9144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85F5E9"/>
                </a:solidFill>
              </a:rPr>
              <a:t>Non-hierarchical composite of a</a:t>
            </a:r>
            <a:r>
              <a:rPr lang="en-US" sz="3000" kern="1200" dirty="0">
                <a:solidFill>
                  <a:srgbClr val="85F5E9"/>
                </a:solidFill>
                <a:latin typeface="Arial" charset="0"/>
                <a:ea typeface="ヒラギノ角ゴ Pro W3"/>
                <a:cs typeface="Arial" charset="0"/>
              </a:rPr>
              <a:t>ll-cause mortality, </a:t>
            </a:r>
            <a:br>
              <a:rPr lang="en-US" sz="3000" kern="1200" dirty="0">
                <a:solidFill>
                  <a:srgbClr val="85F5E9"/>
                </a:solidFill>
                <a:latin typeface="Arial" charset="0"/>
                <a:ea typeface="ヒラギノ角ゴ Pro W3"/>
                <a:cs typeface="Arial" charset="0"/>
              </a:rPr>
            </a:br>
            <a:r>
              <a:rPr lang="en-US" sz="3000" kern="1200" dirty="0">
                <a:solidFill>
                  <a:srgbClr val="85F5E9"/>
                </a:solidFill>
                <a:latin typeface="Arial" charset="0"/>
                <a:ea typeface="ヒラギノ角ゴ Pro W3"/>
                <a:cs typeface="Arial" charset="0"/>
              </a:rPr>
              <a:t>all strokes, or CV re-hospitalization at 1 year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800" b="0" kern="1200" dirty="0">
                <a:latin typeface="Arial" charset="0"/>
                <a:ea typeface="ヒラギノ角ゴ Pro W3"/>
                <a:cs typeface="Arial" charset="0"/>
              </a:rPr>
              <a:t>Primary analysis was non-inferiority, followed by superiority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800" b="0" kern="1200" dirty="0">
                <a:latin typeface="Arial" charset="0"/>
                <a:ea typeface="ヒラギノ角ゴ Pro W3"/>
                <a:cs typeface="Arial" charset="0"/>
              </a:rPr>
              <a:t>Analysis cohort was the ‘as-treated’ (AT) population, defined as all randomized patients in whom the procedure was initiated.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800" b="0" kern="1200" dirty="0">
                <a:latin typeface="Arial" charset="0"/>
                <a:ea typeface="ヒラギノ角ゴ Pro W3"/>
                <a:cs typeface="Arial" charset="0"/>
              </a:rPr>
              <a:t>Multiple sensitivity analyses performed 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8537707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6" y="165303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Sample Size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1313010"/>
            <a:ext cx="10877550" cy="4921085"/>
          </a:xfrm>
          <a:solidFill>
            <a:srgbClr val="002060"/>
          </a:solidFill>
          <a:ln>
            <a:solidFill>
              <a:srgbClr val="6FBDEE"/>
            </a:solidFill>
          </a:ln>
        </p:spPr>
        <p:txBody>
          <a:bodyPr lIns="0" tIns="182880" rIns="182880" bIns="182880" anchor="ctr">
            <a:noAutofit/>
          </a:bodyPr>
          <a:lstStyle/>
          <a:p>
            <a:pPr marL="754380" lvl="3" indent="-457200" defTabSz="4572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3000" kern="1200" dirty="0">
                <a:solidFill>
                  <a:srgbClr val="85F5E9"/>
                </a:solidFill>
                <a:latin typeface="Arial" charset="0"/>
                <a:ea typeface="ヒラギノ角ゴ Pro W3"/>
                <a:cs typeface="Arial" charset="0"/>
              </a:rPr>
              <a:t>Primary hypothesis:</a:t>
            </a:r>
            <a:r>
              <a:rPr lang="en-US" sz="3000" b="0" kern="1200" dirty="0">
                <a:latin typeface="Arial" charset="0"/>
                <a:ea typeface="ヒラギノ角ゴ Pro W3"/>
                <a:cs typeface="Arial" charset="0"/>
              </a:rPr>
              <a:t> </a:t>
            </a:r>
            <a:r>
              <a:rPr lang="en-US" sz="2800" b="0" kern="1200" dirty="0">
                <a:latin typeface="Arial" charset="0"/>
                <a:ea typeface="ヒラギノ角ゴ Pro W3"/>
                <a:cs typeface="Arial" charset="0"/>
              </a:rPr>
              <a:t>non-inferiority SAPIEN 3 vs. surgery </a:t>
            </a:r>
            <a:br>
              <a:rPr lang="en-US" sz="2800" b="0" kern="1200" dirty="0">
                <a:latin typeface="Arial" charset="0"/>
                <a:ea typeface="ヒラギノ角ゴ Pro W3"/>
                <a:cs typeface="Arial" charset="0"/>
              </a:rPr>
            </a:br>
            <a:r>
              <a:rPr lang="en-US" sz="2800" b="0" kern="1200" dirty="0">
                <a:latin typeface="Arial" charset="0"/>
                <a:ea typeface="ヒラギノ角ゴ Pro W3"/>
                <a:cs typeface="Arial" charset="0"/>
              </a:rPr>
              <a:t>for the primary endpoint at 1 year</a:t>
            </a:r>
          </a:p>
          <a:p>
            <a:pPr marL="754380" lvl="3" indent="-457200" defTabSz="4572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3000" kern="1200" dirty="0">
                <a:solidFill>
                  <a:srgbClr val="85F5E9"/>
                </a:solidFill>
                <a:latin typeface="Arial" charset="0"/>
                <a:ea typeface="ヒラギノ角ゴ Pro W3"/>
                <a:cs typeface="Arial" charset="0"/>
              </a:rPr>
              <a:t>Non-inferiority margin:</a:t>
            </a:r>
            <a:r>
              <a:rPr lang="en-US" sz="3000" kern="1200" dirty="0">
                <a:latin typeface="Arial" charset="0"/>
                <a:ea typeface="ヒラギノ角ゴ Pro W3"/>
                <a:cs typeface="Arial" charset="0"/>
              </a:rPr>
              <a:t> </a:t>
            </a:r>
            <a:r>
              <a:rPr lang="en-US" sz="2800" b="0" kern="1200" dirty="0">
                <a:latin typeface="Arial" charset="0"/>
                <a:ea typeface="ヒラギノ角ゴ Pro W3"/>
                <a:cs typeface="Arial" charset="0"/>
              </a:rPr>
              <a:t>6% (risk difference)</a:t>
            </a:r>
          </a:p>
          <a:p>
            <a:pPr marL="754380" lvl="3" indent="-457200" defTabSz="4572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3000" kern="1200" dirty="0">
                <a:solidFill>
                  <a:srgbClr val="85F5E9"/>
                </a:solidFill>
                <a:latin typeface="Arial" charset="0"/>
                <a:ea typeface="ヒラギノ角ゴ Pro W3"/>
                <a:cs typeface="Arial" charset="0"/>
              </a:rPr>
              <a:t>One-sided alpha:</a:t>
            </a:r>
            <a:r>
              <a:rPr lang="en-US" sz="3000" kern="1200" dirty="0">
                <a:latin typeface="Arial" charset="0"/>
                <a:ea typeface="ヒラギノ角ゴ Pro W3"/>
                <a:cs typeface="Arial" charset="0"/>
              </a:rPr>
              <a:t> </a:t>
            </a:r>
            <a:r>
              <a:rPr lang="en-US" sz="2800" b="0" kern="1200" dirty="0">
                <a:latin typeface="Arial" charset="0"/>
                <a:ea typeface="ヒラギノ角ゴ Pro W3"/>
                <a:cs typeface="Arial" charset="0"/>
              </a:rPr>
              <a:t>0.025</a:t>
            </a:r>
          </a:p>
          <a:p>
            <a:pPr marL="754380" lvl="3" indent="-457200" defTabSz="4572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3000" kern="1200" dirty="0">
                <a:solidFill>
                  <a:srgbClr val="85F5E9"/>
                </a:solidFill>
                <a:latin typeface="Arial" charset="0"/>
                <a:ea typeface="ヒラギノ角ゴ Pro W3"/>
                <a:cs typeface="Arial" charset="0"/>
              </a:rPr>
              <a:t>Assumptions</a:t>
            </a:r>
            <a:r>
              <a:rPr lang="en-US" sz="2800" kern="1200" dirty="0">
                <a:latin typeface="Arial" charset="0"/>
                <a:ea typeface="ヒラギノ角ゴ Pro W3"/>
                <a:cs typeface="Arial" charset="0"/>
              </a:rPr>
              <a:t> </a:t>
            </a:r>
            <a:r>
              <a:rPr lang="en-US" sz="2800" b="0" kern="1200" dirty="0">
                <a:latin typeface="Arial" charset="0"/>
                <a:ea typeface="ヒラギノ角ゴ Pro W3"/>
                <a:cs typeface="Arial" charset="0"/>
              </a:rPr>
              <a:t>(for 1:1 randomization)</a:t>
            </a:r>
          </a:p>
          <a:p>
            <a:pPr marL="1211569" lvl="4" indent="-457200" defTabSz="4572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533" b="0" kern="1200" dirty="0">
                <a:latin typeface="Arial" charset="0"/>
                <a:ea typeface="ヒラギノ角ゴ Pro W3"/>
                <a:cs typeface="Arial" charset="0"/>
              </a:rPr>
              <a:t>Event rate: 16.6% for Surgery and 14.6% for TAVR</a:t>
            </a:r>
          </a:p>
          <a:p>
            <a:pPr marL="754380" lvl="3" indent="-457200" defTabSz="4572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3000" kern="1200" dirty="0">
                <a:solidFill>
                  <a:srgbClr val="85F5E9"/>
                </a:solidFill>
                <a:latin typeface="Arial" charset="0"/>
                <a:ea typeface="ヒラギノ角ゴ Pro W3"/>
                <a:cs typeface="Arial" charset="0"/>
              </a:rPr>
              <a:t>Power:</a:t>
            </a:r>
            <a:r>
              <a:rPr lang="en-US" sz="2800" b="0" kern="1200" dirty="0">
                <a:latin typeface="Arial" charset="0"/>
                <a:ea typeface="ヒラギノ角ゴ Pro W3"/>
                <a:cs typeface="Arial" charset="0"/>
              </a:rPr>
              <a:t> 90%</a:t>
            </a:r>
          </a:p>
          <a:p>
            <a:pPr marL="754380" lvl="3" indent="-457200" defTabSz="4572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3000" kern="1200" dirty="0">
                <a:solidFill>
                  <a:srgbClr val="85F5E9"/>
                </a:solidFill>
                <a:latin typeface="Arial" charset="0"/>
                <a:ea typeface="ヒラギノ角ゴ Pro W3"/>
                <a:cs typeface="Arial" charset="0"/>
              </a:rPr>
              <a:t>Sample size: </a:t>
            </a:r>
            <a:r>
              <a:rPr lang="en-US" sz="2800" b="0" kern="1200" dirty="0">
                <a:latin typeface="Arial" charset="0"/>
                <a:ea typeface="ヒラギノ角ゴ Pro W3"/>
                <a:cs typeface="Arial" charset="0"/>
              </a:rPr>
              <a:t>864 patients (increased to 1,000 patients for </a:t>
            </a:r>
            <a:br>
              <a:rPr lang="en-US" sz="2800" b="0" kern="1200" dirty="0">
                <a:latin typeface="Arial" charset="0"/>
                <a:ea typeface="ヒラギノ角ゴ Pro W3"/>
                <a:cs typeface="Arial" charset="0"/>
              </a:rPr>
            </a:br>
            <a:r>
              <a:rPr lang="en-US" sz="2800" b="0" kern="1200" dirty="0">
                <a:latin typeface="Arial" charset="0"/>
                <a:ea typeface="ヒラギノ角ゴ Pro W3"/>
                <a:cs typeface="Arial" charset="0"/>
              </a:rPr>
              <a:t>loss to follow-up, withdrawals and other contingencies)</a:t>
            </a:r>
            <a:endParaRPr lang="en-US" sz="2400" b="0" kern="1200" dirty="0">
              <a:latin typeface="Arial" charset="0"/>
              <a:ea typeface="ヒラギノ角ゴ Pro W3"/>
              <a:cs typeface="Arial" charset="0"/>
            </a:endParaRPr>
          </a:p>
          <a:p>
            <a:pPr marL="754380" lvl="3" indent="-457200" defTabSz="4572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100" b="0" kern="1200" dirty="0">
              <a:latin typeface="Arial" charset="0"/>
              <a:ea typeface="ヒラギノ角ゴ Pro W3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696882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61" y="1223527"/>
            <a:ext cx="11002879" cy="5365097"/>
          </a:xfrm>
          <a:solidFill>
            <a:srgbClr val="002060"/>
          </a:solidFill>
          <a:ln>
            <a:solidFill>
              <a:srgbClr val="6FBDEE"/>
            </a:solidFill>
          </a:ln>
        </p:spPr>
        <p:txBody>
          <a:bodyPr lIns="182880" tIns="182880" rIns="182880" bIns="182880" anchor="ctr"/>
          <a:lstStyle/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85F5E9"/>
                </a:solidFill>
              </a:rPr>
              <a:t>Non-inferiority Testing for Primary Endpoint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800" b="0" dirty="0"/>
              <a:t>Upper bound of the 95% CI for the risk difference </a:t>
            </a:r>
            <a:br>
              <a:rPr lang="en-US" sz="2800" b="0" dirty="0"/>
            </a:br>
            <a:r>
              <a:rPr lang="en-US" sz="2800" b="0" dirty="0"/>
              <a:t>(TAVR-surgery) less than the pre-specified non-inferiority margin of 6% 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3000" kern="1200" dirty="0">
                <a:solidFill>
                  <a:srgbClr val="85F5E9"/>
                </a:solidFill>
                <a:latin typeface="Arial" charset="0"/>
                <a:ea typeface="ヒラギノ角ゴ Pro W3"/>
                <a:cs typeface="Arial" charset="0"/>
              </a:rPr>
              <a:t>Superiority Testing for Primary Endpoint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800" b="0" kern="1200" dirty="0">
                <a:latin typeface="Arial" charset="0"/>
                <a:ea typeface="ヒラギノ角ゴ Pro W3"/>
                <a:cs typeface="Arial" charset="0"/>
              </a:rPr>
              <a:t>If non-inferiority hypothesis met, superiority testing performed using a 2-sided alpha 0.05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3000" kern="1200" dirty="0">
                <a:solidFill>
                  <a:srgbClr val="85F5E9"/>
                </a:solidFill>
                <a:latin typeface="Arial" charset="0"/>
                <a:cs typeface="Arial" charset="0"/>
              </a:rPr>
              <a:t>Superiority Testing for Secondary Endpoints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800" b="0" kern="1200" dirty="0">
                <a:latin typeface="Arial" charset="0"/>
                <a:cs typeface="Arial" charset="0"/>
              </a:rPr>
              <a:t>1) Pre-specified in hierarchical order with multiplicity adjustments and 2) all others (P-values hypothesis generating)    </a:t>
            </a:r>
            <a:endParaRPr lang="en-US" sz="2800" b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2286" y="165303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Statistical Methods  </a:t>
            </a:r>
            <a:br>
              <a:rPr lang="en-US" sz="4400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400" dirty="0">
              <a:solidFill>
                <a:srgbClr val="85F5E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784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6" y="165303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Study Flow and Follow-Up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7123" y="1036053"/>
            <a:ext cx="11030213" cy="12022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rgbClr val="000000"/>
                </a:solidFill>
                <a:latin typeface="Arial"/>
                <a:ea typeface="ＭＳ Ｐゴシック" pitchFamily="64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64" charset="-128"/>
                <a:cs typeface="+mn-cs"/>
              </a:rPr>
              <a:t>1520 patients with severe symptomatic AS at low surgical risk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64" charset="-128"/>
                <a:cs typeface="+mn-cs"/>
              </a:rPr>
              <a:t>consented between March 25, 2016 and October 26, 2017 at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64" charset="-128"/>
                <a:cs typeface="+mn-cs"/>
              </a:rPr>
              <a:t>71 sites in the US, Canada, Japan, ANZ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D357C4-E281-4FE9-A57A-FEADF08C49FC}"/>
              </a:ext>
            </a:extLst>
          </p:cNvPr>
          <p:cNvGrpSpPr/>
          <p:nvPr/>
        </p:nvGrpSpPr>
        <p:grpSpPr>
          <a:xfrm>
            <a:off x="707939" y="3498437"/>
            <a:ext cx="6614865" cy="3154978"/>
            <a:chOff x="707939" y="3498437"/>
            <a:chExt cx="6614865" cy="3154978"/>
          </a:xfrm>
        </p:grpSpPr>
        <p:sp>
          <p:nvSpPr>
            <p:cNvPr id="5" name="TextBox 4"/>
            <p:cNvSpPr txBox="1"/>
            <p:nvPr/>
          </p:nvSpPr>
          <p:spPr>
            <a:xfrm>
              <a:off x="2060915" y="3498437"/>
              <a:ext cx="3645704" cy="1209749"/>
            </a:xfrm>
            <a:prstGeom prst="roundRect">
              <a:avLst/>
            </a:prstGeom>
            <a:solidFill>
              <a:srgbClr val="FF0000"/>
            </a:solidFill>
            <a:ln>
              <a:noFill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64" charset="-128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  <a:t>Eligible for Enrollment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  <a:t>and Randomized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  <a:t>N=1000 at 71 sites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7939" y="5734014"/>
              <a:ext cx="2496412" cy="919401"/>
            </a:xfrm>
            <a:prstGeom prst="roundRect">
              <a:avLst/>
            </a:prstGeom>
            <a:solidFill>
              <a:srgbClr val="85F5E9"/>
            </a:solidFill>
            <a:ln>
              <a:noFill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64" charset="-128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  <a:t>TAVR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  <a:t>N=503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26392" y="5734014"/>
              <a:ext cx="2496412" cy="919401"/>
            </a:xfrm>
            <a:prstGeom prst="roundRect">
              <a:avLst/>
            </a:prstGeom>
            <a:solidFill>
              <a:srgbClr val="F1FE00"/>
            </a:solidFill>
            <a:ln w="2857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defTabSz="457200" fontAlgn="base">
                <a:spcBef>
                  <a:spcPct val="0"/>
                </a:spcBef>
                <a:spcAft>
                  <a:spcPct val="0"/>
                </a:spcAft>
                <a:defRPr b="1" kern="0">
                  <a:solidFill>
                    <a:prstClr val="black"/>
                  </a:solidFill>
                  <a:ea typeface="ヒラギノ角ゴ Pro W3"/>
                  <a:cs typeface="Arial" charset="0"/>
                </a:defRPr>
              </a:lvl1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charset="0"/>
                </a:rPr>
                <a:t>Surgery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charset="0"/>
                </a:rPr>
                <a:t>N=497</a:t>
              </a:r>
            </a:p>
          </p:txBody>
        </p:sp>
        <p:cxnSp>
          <p:nvCxnSpPr>
            <p:cNvPr id="20" name="Elbow Connector 19"/>
            <p:cNvCxnSpPr/>
            <p:nvPr/>
          </p:nvCxnSpPr>
          <p:spPr>
            <a:xfrm rot="5400000">
              <a:off x="2398138" y="4261607"/>
              <a:ext cx="1025828" cy="1918987"/>
            </a:xfrm>
            <a:prstGeom prst="bentConnector3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/>
            <p:nvPr/>
          </p:nvCxnSpPr>
          <p:spPr>
            <a:xfrm rot="16200000" flipH="1">
              <a:off x="4442772" y="4135959"/>
              <a:ext cx="1025828" cy="2170282"/>
            </a:xfrm>
            <a:prstGeom prst="bentConnector3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2B3F8E3-62C2-4F62-853E-E8DFBC3C5375}"/>
              </a:ext>
            </a:extLst>
          </p:cNvPr>
          <p:cNvGrpSpPr/>
          <p:nvPr/>
        </p:nvGrpSpPr>
        <p:grpSpPr>
          <a:xfrm>
            <a:off x="3870545" y="2244022"/>
            <a:ext cx="7880834" cy="3111042"/>
            <a:chOff x="3870545" y="2244022"/>
            <a:chExt cx="7880834" cy="3111042"/>
          </a:xfrm>
        </p:grpSpPr>
        <p:sp>
          <p:nvSpPr>
            <p:cNvPr id="6" name="TextBox 5"/>
            <p:cNvSpPr txBox="1"/>
            <p:nvPr/>
          </p:nvSpPr>
          <p:spPr>
            <a:xfrm>
              <a:off x="7372867" y="2394750"/>
              <a:ext cx="4209941" cy="1328023"/>
            </a:xfrm>
            <a:prstGeom prst="roundRect">
              <a:avLst/>
            </a:prstGeom>
            <a:solidFill>
              <a:srgbClr val="28828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Excluded from Randomization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N=520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19439" y="3723848"/>
              <a:ext cx="433194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5F5E9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Anatomic exclusions (n=308)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5F5E9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Clinical exclusions (n=89)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5F5E9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Other exclusions (n=38)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5F5E9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Incomplete screening (n=85)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3870545" y="2244022"/>
              <a:ext cx="1676" cy="125441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BA2F638-A22D-4243-8EC6-B28FAAA4EE0D}"/>
                </a:ext>
              </a:extLst>
            </p:cNvPr>
            <p:cNvCxnSpPr>
              <a:cxnSpLocks/>
            </p:cNvCxnSpPr>
            <p:nvPr/>
          </p:nvCxnSpPr>
          <p:spPr>
            <a:xfrm>
              <a:off x="3870545" y="2986391"/>
              <a:ext cx="3502323" cy="852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16847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Elbow Connector 11"/>
          <p:cNvCxnSpPr/>
          <p:nvPr/>
        </p:nvCxnSpPr>
        <p:spPr bwMode="auto">
          <a:xfrm rot="10800000" flipV="1">
            <a:off x="3270988" y="2060572"/>
            <a:ext cx="659739" cy="3684008"/>
          </a:xfrm>
          <a:prstGeom prst="bentConnector2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6" y="165303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Study Populations</a:t>
            </a:r>
            <a:br>
              <a:rPr lang="en-US" sz="3600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i="1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ITT to AT Patient Cohorts</a:t>
            </a:r>
          </a:p>
        </p:txBody>
      </p:sp>
      <p:sp>
        <p:nvSpPr>
          <p:cNvPr id="4" name="Rectangle: Rounded Corners 3"/>
          <p:cNvSpPr/>
          <p:nvPr/>
        </p:nvSpPr>
        <p:spPr bwMode="auto">
          <a:xfrm>
            <a:off x="3930726" y="1600871"/>
            <a:ext cx="4177364" cy="919401"/>
          </a:xfrm>
          <a:prstGeom prst="roundRect">
            <a:avLst/>
          </a:prstGeom>
          <a:solidFill>
            <a:srgbClr val="FF0000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pitchFamily="64" charset="-128"/>
              </a:rPr>
              <a:t>Randomized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pitchFamily="64" charset="-128"/>
              </a:rPr>
              <a:t>N=1000</a:t>
            </a:r>
          </a:p>
        </p:txBody>
      </p:sp>
      <p:sp>
        <p:nvSpPr>
          <p:cNvPr id="5" name="Rectangle: Rounded Corners 4"/>
          <p:cNvSpPr/>
          <p:nvPr/>
        </p:nvSpPr>
        <p:spPr bwMode="auto">
          <a:xfrm>
            <a:off x="1742171" y="2797058"/>
            <a:ext cx="3057621" cy="783193"/>
          </a:xfrm>
          <a:prstGeom prst="roundRect">
            <a:avLst/>
          </a:prstGeom>
          <a:solidFill>
            <a:srgbClr val="85F5E9"/>
          </a:solidFill>
          <a:ln w="25400" algn="ctr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prstClr val="black"/>
                </a:solidFill>
                <a:ea typeface="MS PGothic" pitchFamily="34" charset="-128"/>
              </a:rPr>
              <a:t>TAVR (ITT)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prstClr val="black"/>
                </a:solidFill>
                <a:ea typeface="MS PGothic" pitchFamily="34" charset="-128"/>
              </a:rPr>
              <a:t>N = 503</a:t>
            </a:r>
          </a:p>
        </p:txBody>
      </p:sp>
      <p:sp>
        <p:nvSpPr>
          <p:cNvPr id="9" name="Rectangle: Rounded Corners 8"/>
          <p:cNvSpPr/>
          <p:nvPr/>
        </p:nvSpPr>
        <p:spPr bwMode="auto">
          <a:xfrm>
            <a:off x="1742173" y="5386529"/>
            <a:ext cx="3057621" cy="1123712"/>
          </a:xfrm>
          <a:prstGeom prst="roundRect">
            <a:avLst/>
          </a:prstGeom>
          <a:solidFill>
            <a:srgbClr val="85F5E9"/>
          </a:solidFill>
          <a:ln w="25400" algn="ctr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prstClr val="black"/>
                </a:solidFill>
                <a:ea typeface="MS PGothic" pitchFamily="34" charset="-128"/>
              </a:rPr>
              <a:t>Procedure Initiated (AT)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prstClr val="black"/>
                </a:solidFill>
                <a:ea typeface="MS PGothic" pitchFamily="34" charset="-128"/>
              </a:rPr>
              <a:t>N = 496</a:t>
            </a:r>
          </a:p>
        </p:txBody>
      </p:sp>
      <p:cxnSp>
        <p:nvCxnSpPr>
          <p:cNvPr id="13" name="Elbow Connector 12"/>
          <p:cNvCxnSpPr/>
          <p:nvPr/>
        </p:nvCxnSpPr>
        <p:spPr bwMode="auto">
          <a:xfrm>
            <a:off x="8108090" y="2045581"/>
            <a:ext cx="620832" cy="3693739"/>
          </a:xfrm>
          <a:prstGeom prst="bentConnector2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: Rounded Corners 13"/>
          <p:cNvSpPr/>
          <p:nvPr/>
        </p:nvSpPr>
        <p:spPr bwMode="auto">
          <a:xfrm>
            <a:off x="7199118" y="2797058"/>
            <a:ext cx="3057621" cy="783193"/>
          </a:xfrm>
          <a:prstGeom prst="roundRect">
            <a:avLst/>
          </a:prstGeom>
          <a:solidFill>
            <a:srgbClr val="F1FE00"/>
          </a:solidFill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prstClr val="black"/>
                </a:solidFill>
                <a:ea typeface="ヒラギノ角ゴ Pro W3"/>
                <a:cs typeface="Arial" charset="0"/>
              </a:rPr>
              <a:t>Surgery (ITT)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prstClr val="black"/>
                </a:solidFill>
                <a:ea typeface="ヒラギノ角ゴ Pro W3"/>
                <a:cs typeface="Arial" charset="0"/>
              </a:rPr>
              <a:t>N = 497</a:t>
            </a:r>
          </a:p>
        </p:txBody>
      </p:sp>
      <p:sp>
        <p:nvSpPr>
          <p:cNvPr id="18" name="Rectangle: Rounded Corners 17"/>
          <p:cNvSpPr/>
          <p:nvPr/>
        </p:nvSpPr>
        <p:spPr bwMode="auto">
          <a:xfrm>
            <a:off x="7199122" y="5386529"/>
            <a:ext cx="3057621" cy="1123712"/>
          </a:xfrm>
          <a:prstGeom prst="roundRect">
            <a:avLst/>
          </a:prstGeom>
          <a:solidFill>
            <a:srgbClr val="F1FE00"/>
          </a:solidFill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prstClr val="black"/>
                </a:solidFill>
                <a:ea typeface="ヒラギノ角ゴ Pro W3"/>
                <a:cs typeface="Arial" charset="0"/>
              </a:rPr>
              <a:t>Procedure Initiated (AT)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prstClr val="black"/>
                </a:solidFill>
                <a:ea typeface="ヒラギノ角ゴ Pro W3"/>
                <a:cs typeface="Arial" charset="0"/>
              </a:rPr>
              <a:t>N = 454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263375" y="3638172"/>
          <a:ext cx="5442288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2288">
                  <a:extLst>
                    <a:ext uri="{9D8B030D-6E8A-4147-A177-3AD203B41FA5}">
                      <a16:colId xmlns:a16="http://schemas.microsoft.com/office/drawing/2014/main" val="2235795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</a:rPr>
                        <a:t>Died before treatment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5085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</a:rPr>
                        <a:t>Exclusions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</a:rPr>
                        <a:t> after randomization 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2567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</a:rPr>
                        <a:t>Withdrawal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808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13085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734565" y="3638172"/>
          <a:ext cx="1575329" cy="16459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75329">
                  <a:extLst>
                    <a:ext uri="{9D8B030D-6E8A-4147-A177-3AD203B41FA5}">
                      <a16:colId xmlns:a16="http://schemas.microsoft.com/office/drawing/2014/main" val="2342973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0% (0)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2459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0.2% (1)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332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1.2% (6)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9818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1.4% (7)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00167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8702901" y="3638172"/>
          <a:ext cx="1531571" cy="16459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31571">
                  <a:extLst>
                    <a:ext uri="{9D8B030D-6E8A-4147-A177-3AD203B41FA5}">
                      <a16:colId xmlns:a16="http://schemas.microsoft.com/office/drawing/2014/main" val="2342973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0% (0)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2459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1.6% (8)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332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7.0% (35)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9818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8.7% (43)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001671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968196" y="4833813"/>
            <a:ext cx="112541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873105" y="4825444"/>
            <a:ext cx="112541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455352" y="4825444"/>
            <a:ext cx="5064369" cy="836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576658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Elbow Connector 12"/>
          <p:cNvCxnSpPr>
            <a:cxnSpLocks/>
          </p:cNvCxnSpPr>
          <p:nvPr/>
        </p:nvCxnSpPr>
        <p:spPr bwMode="auto">
          <a:xfrm>
            <a:off x="7682077" y="1458230"/>
            <a:ext cx="793886" cy="4794960"/>
          </a:xfrm>
          <a:prstGeom prst="bentConnector2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Elbow Connector 11"/>
          <p:cNvCxnSpPr>
            <a:stCxn id="4" idx="1"/>
          </p:cNvCxnSpPr>
          <p:nvPr/>
        </p:nvCxnSpPr>
        <p:spPr bwMode="auto">
          <a:xfrm rot="10800000" flipV="1">
            <a:off x="3198799" y="1458230"/>
            <a:ext cx="539387" cy="4789820"/>
          </a:xfrm>
          <a:prstGeom prst="bentConnector2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5575"/>
            <a:ext cx="12180866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Patient Disposition</a:t>
            </a:r>
          </a:p>
        </p:txBody>
      </p:sp>
      <p:sp>
        <p:nvSpPr>
          <p:cNvPr id="4" name="Rectangle: Rounded Corners 3"/>
          <p:cNvSpPr/>
          <p:nvPr/>
        </p:nvSpPr>
        <p:spPr bwMode="auto">
          <a:xfrm>
            <a:off x="3738185" y="1010653"/>
            <a:ext cx="4177364" cy="895153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As Treated Population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N=950</a:t>
            </a:r>
          </a:p>
        </p:txBody>
      </p:sp>
      <p:sp>
        <p:nvSpPr>
          <p:cNvPr id="7" name="Rectangle: Rounded Corners 6"/>
          <p:cNvSpPr/>
          <p:nvPr/>
        </p:nvSpPr>
        <p:spPr bwMode="auto">
          <a:xfrm>
            <a:off x="1547291" y="3462944"/>
            <a:ext cx="3326466" cy="961880"/>
          </a:xfrm>
          <a:prstGeom prst="roundRect">
            <a:avLst/>
          </a:prstGeom>
          <a:solidFill>
            <a:srgbClr val="85F5E9"/>
          </a:solidFill>
          <a:ln w="25400" algn="ctr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TAVR with complete 30-day 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follow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p for primary endpoint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 = 496/496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(100%)</a:t>
            </a:r>
          </a:p>
        </p:txBody>
      </p:sp>
      <p:sp>
        <p:nvSpPr>
          <p:cNvPr id="21" name="Rectangle: Rounded Corners 20"/>
          <p:cNvSpPr/>
          <p:nvPr/>
        </p:nvSpPr>
        <p:spPr bwMode="auto">
          <a:xfrm>
            <a:off x="1495370" y="2018984"/>
            <a:ext cx="3326467" cy="424397"/>
          </a:xfrm>
          <a:prstGeom prst="roundRect">
            <a:avLst/>
          </a:prstGeom>
          <a:solidFill>
            <a:srgbClr val="85F5E9"/>
          </a:solidFill>
          <a:ln w="25400" algn="ctr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TAVR Initiated (AT) N = 496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59192" y="2518952"/>
            <a:ext cx="1874294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Conversion to surgery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2729" y="4424823"/>
            <a:ext cx="2726067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Withdrawal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Missed visits</a:t>
            </a:r>
          </a:p>
        </p:txBody>
      </p:sp>
      <p:sp>
        <p:nvSpPr>
          <p:cNvPr id="29" name="Rectangle: Rounded Corners 28"/>
          <p:cNvSpPr/>
          <p:nvPr/>
        </p:nvSpPr>
        <p:spPr bwMode="auto">
          <a:xfrm>
            <a:off x="6992335" y="2018984"/>
            <a:ext cx="3326467" cy="424397"/>
          </a:xfrm>
          <a:prstGeom prst="roundRect">
            <a:avLst/>
          </a:prstGeom>
          <a:solidFill>
            <a:srgbClr val="F1FE00"/>
          </a:solidFill>
          <a:ln w="25400" algn="ctr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Surgery Initiated (AT) N = 454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27712" y="2533686"/>
            <a:ext cx="1665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Aborted procedure</a:t>
            </a:r>
          </a:p>
        </p:txBody>
      </p:sp>
      <p:sp>
        <p:nvSpPr>
          <p:cNvPr id="32" name="Rectangle: Rounded Corners 31"/>
          <p:cNvSpPr/>
          <p:nvPr/>
        </p:nvSpPr>
        <p:spPr bwMode="auto">
          <a:xfrm>
            <a:off x="6992335" y="3462943"/>
            <a:ext cx="3326466" cy="949176"/>
          </a:xfrm>
          <a:prstGeom prst="roundRect">
            <a:avLst/>
          </a:prstGeom>
          <a:solidFill>
            <a:srgbClr val="F1FE00"/>
          </a:solidFill>
          <a:ln w="25400" algn="ctr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Surgery with complete 30 day follow-up for primary endpoint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 = 450/454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(99.1%)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33" name="Rectangle: Rounded Corners 32"/>
          <p:cNvSpPr/>
          <p:nvPr/>
        </p:nvSpPr>
        <p:spPr bwMode="auto">
          <a:xfrm>
            <a:off x="6992335" y="4910451"/>
            <a:ext cx="3326466" cy="982858"/>
          </a:xfrm>
          <a:prstGeom prst="roundRect">
            <a:avLst/>
          </a:prstGeom>
          <a:solidFill>
            <a:srgbClr val="F1FE00"/>
          </a:solidFill>
          <a:ln w="25400" algn="ctr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Surgery with complete 1 year follow-up for primary endpoint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 = 442*/454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(97.4%)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46267" y="3185944"/>
            <a:ext cx="2726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Withdrawals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39592" y="6117997"/>
            <a:ext cx="244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*4 patients who withdrew from the surgery arm are considered to have complete 1-yr follow-up b/c they had already experienced an endpoint event prior to withdrawing from the study. </a:t>
            </a:r>
          </a:p>
        </p:txBody>
      </p:sp>
      <p:sp>
        <p:nvSpPr>
          <p:cNvPr id="36" name="Rectangle: Rounded Corners 35"/>
          <p:cNvSpPr/>
          <p:nvPr/>
        </p:nvSpPr>
        <p:spPr bwMode="auto">
          <a:xfrm>
            <a:off x="1549763" y="4910451"/>
            <a:ext cx="3326466" cy="982858"/>
          </a:xfrm>
          <a:prstGeom prst="roundRect">
            <a:avLst/>
          </a:prstGeom>
          <a:solidFill>
            <a:srgbClr val="85F5E9"/>
          </a:solidFill>
          <a:ln w="25400" algn="ctr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TAVR with complete 1 year 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follow-up for primary endpoint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 = 493/496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(99.4%)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46267" y="4449380"/>
            <a:ext cx="2726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 Withdrawals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Lost to follow-up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86CAF8B-D902-4A3C-AC66-C18AEF2821B3}"/>
              </a:ext>
            </a:extLst>
          </p:cNvPr>
          <p:cNvSpPr/>
          <p:nvPr/>
        </p:nvSpPr>
        <p:spPr bwMode="auto">
          <a:xfrm>
            <a:off x="3579962" y="2808341"/>
            <a:ext cx="1632754" cy="392651"/>
          </a:xfrm>
          <a:prstGeom prst="roundRect">
            <a:avLst/>
          </a:prstGeom>
          <a:noFill/>
          <a:ln w="25400" algn="ctr">
            <a:solidFill>
              <a:srgbClr val="85F5E9"/>
            </a:solidFill>
            <a:prstDash val="dash"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Valve Implanted (VI)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 = 495  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F3701A3-0F1F-4EC4-8935-46E26BD10BFE}"/>
              </a:ext>
            </a:extLst>
          </p:cNvPr>
          <p:cNvSpPr/>
          <p:nvPr/>
        </p:nvSpPr>
        <p:spPr bwMode="auto">
          <a:xfrm>
            <a:off x="6548608" y="2808341"/>
            <a:ext cx="1632754" cy="392651"/>
          </a:xfrm>
          <a:prstGeom prst="roundRect">
            <a:avLst/>
          </a:prstGeom>
          <a:noFill/>
          <a:ln w="25400" algn="ctr">
            <a:solidFill>
              <a:srgbClr val="FFFF00"/>
            </a:solidFill>
            <a:prstDash val="dash"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Valve Implanted (VI)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 = 453 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D870BC1-0894-496C-9B26-E17899704915}"/>
              </a:ext>
            </a:extLst>
          </p:cNvPr>
          <p:cNvSpPr/>
          <p:nvPr/>
        </p:nvSpPr>
        <p:spPr bwMode="auto">
          <a:xfrm>
            <a:off x="2140085" y="6248050"/>
            <a:ext cx="7373565" cy="447780"/>
          </a:xfrm>
          <a:prstGeom prst="roundRect">
            <a:avLst/>
          </a:prstGeom>
          <a:solidFill>
            <a:srgbClr val="FF0505"/>
          </a:solidFill>
          <a:ln w="25400" algn="ctr">
            <a:solidFill>
              <a:srgbClr val="FF0505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S PGothic" pitchFamily="34" charset="-128"/>
                <a:cs typeface="+mn-cs"/>
              </a:rPr>
              <a:t>98.4% Follow-up for Primary Endpoint</a:t>
            </a:r>
          </a:p>
        </p:txBody>
      </p:sp>
      <p:cxnSp>
        <p:nvCxnSpPr>
          <p:cNvPr id="9" name="Elbow Connector 8"/>
          <p:cNvCxnSpPr>
            <a:stCxn id="21" idx="3"/>
            <a:endCxn id="40" idx="3"/>
          </p:cNvCxnSpPr>
          <p:nvPr/>
        </p:nvCxnSpPr>
        <p:spPr bwMode="auto">
          <a:xfrm>
            <a:off x="4821837" y="2231183"/>
            <a:ext cx="390879" cy="773484"/>
          </a:xfrm>
          <a:prstGeom prst="bentConnector3">
            <a:avLst>
              <a:gd name="adj1" fmla="val 15848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Elbow Connector 10"/>
          <p:cNvCxnSpPr>
            <a:stCxn id="29" idx="1"/>
            <a:endCxn id="41" idx="1"/>
          </p:cNvCxnSpPr>
          <p:nvPr/>
        </p:nvCxnSpPr>
        <p:spPr bwMode="auto">
          <a:xfrm rot="10800000" flipV="1">
            <a:off x="6548609" y="2231183"/>
            <a:ext cx="443727" cy="773484"/>
          </a:xfrm>
          <a:prstGeom prst="bentConnector3">
            <a:avLst>
              <a:gd name="adj1" fmla="val 15151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77428027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06A72D-0AA0-41DD-84B7-A4CEE086CC92}"/>
              </a:ext>
            </a:extLst>
          </p:cNvPr>
          <p:cNvSpPr/>
          <p:nvPr/>
        </p:nvSpPr>
        <p:spPr bwMode="auto">
          <a:xfrm>
            <a:off x="897889" y="2646944"/>
            <a:ext cx="10244085" cy="317633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6317" y="156095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Disclosures - Martin B. Leon, MD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i="1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 2019; New Orleans, LA; March 16-18, 2019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69A4BD61-2547-49A7-A986-7C91F80A0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31" y="1749314"/>
            <a:ext cx="1087120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0" marR="0" lvl="0" indent="0" algn="ctr" defTabSz="121917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Within the past 36 months, I or my spouse/partner have had a financial interest/arrangement or affiliation with the organization(s) listed below.</a:t>
            </a: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C43D06C3-D3B8-430D-B4EE-CB910D1AE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099" y="2822446"/>
            <a:ext cx="4198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Financial Relationship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5DFB18C3-5DFE-4870-AB39-0430B7BA5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492" y="2822446"/>
            <a:ext cx="2518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     Company</a:t>
            </a: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7E48878C-FB02-4BAA-98DB-271B6EB65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768" y="3473234"/>
            <a:ext cx="11527472" cy="244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189" marR="0" lvl="0" indent="-457189" algn="l" defTabSz="1219170" rtl="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DE25E"/>
              </a:buClr>
              <a:buSzPct val="120000"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Research Support	   	Abbott, Boston Scientific, 					                 	Edwards Lifesciences, Medtronic</a:t>
            </a:r>
          </a:p>
          <a:p>
            <a:pPr marL="457189" marR="0" lvl="0" indent="-457189" algn="l" defTabSz="1219170" rtl="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DE25E"/>
              </a:buClr>
              <a:buSzPct val="120000"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Consulting Fees*		Abbott, Boston Scientific, Gore, 					              Medtronic, Meril Life Sciences</a:t>
            </a:r>
          </a:p>
          <a:p>
            <a:pPr marL="457189" marR="0" lvl="0" indent="-457189" algn="l" defTabSz="1219170" rtl="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DE25E"/>
              </a:buClr>
              <a:buSzPct val="120000"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Other			Edwards Lifesciences**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2AF0D8-C21A-48C4-B7FF-3D8823782D7B}"/>
              </a:ext>
            </a:extLst>
          </p:cNvPr>
          <p:cNvSpPr txBox="1"/>
          <p:nvPr/>
        </p:nvSpPr>
        <p:spPr>
          <a:xfrm>
            <a:off x="829961" y="5929908"/>
            <a:ext cx="6062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*Medical or scientific advisory board meetings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** Co-PI PARTNER 3 Trial; travel-related expenses only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357057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1" y="156315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Baseline Patient Characteristics</a:t>
            </a:r>
            <a:endParaRPr lang="en-US" sz="3600" i="1" dirty="0">
              <a:solidFill>
                <a:srgbClr val="85F5E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841825"/>
              </p:ext>
            </p:extLst>
          </p:nvPr>
        </p:nvGraphicFramePr>
        <p:xfrm>
          <a:off x="374682" y="1629308"/>
          <a:ext cx="11438646" cy="47148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60405">
                  <a:extLst>
                    <a:ext uri="{9D8B030D-6E8A-4147-A177-3AD203B41FA5}">
                      <a16:colId xmlns:a16="http://schemas.microsoft.com/office/drawing/2014/main" val="1763712971"/>
                    </a:ext>
                  </a:extLst>
                </a:gridCol>
                <a:gridCol w="1322962">
                  <a:extLst>
                    <a:ext uri="{9D8B030D-6E8A-4147-A177-3AD203B41FA5}">
                      <a16:colId xmlns:a16="http://schemas.microsoft.com/office/drawing/2014/main" val="92774072"/>
                    </a:ext>
                  </a:extLst>
                </a:gridCol>
                <a:gridCol w="1245141">
                  <a:extLst>
                    <a:ext uri="{9D8B030D-6E8A-4147-A177-3AD203B41FA5}">
                      <a16:colId xmlns:a16="http://schemas.microsoft.com/office/drawing/2014/main" val="174466881"/>
                    </a:ext>
                  </a:extLst>
                </a:gridCol>
                <a:gridCol w="2898842">
                  <a:extLst>
                    <a:ext uri="{9D8B030D-6E8A-4147-A177-3AD203B41FA5}">
                      <a16:colId xmlns:a16="http://schemas.microsoft.com/office/drawing/2014/main" val="1794823218"/>
                    </a:ext>
                  </a:extLst>
                </a:gridCol>
                <a:gridCol w="1342421">
                  <a:extLst>
                    <a:ext uri="{9D8B030D-6E8A-4147-A177-3AD203B41FA5}">
                      <a16:colId xmlns:a16="http://schemas.microsoft.com/office/drawing/2014/main" val="1290130867"/>
                    </a:ext>
                  </a:extLst>
                </a:gridCol>
                <a:gridCol w="1468875">
                  <a:extLst>
                    <a:ext uri="{9D8B030D-6E8A-4147-A177-3AD203B41FA5}">
                      <a16:colId xmlns:a16="http://schemas.microsoft.com/office/drawing/2014/main" val="3135502114"/>
                    </a:ext>
                  </a:extLst>
                </a:gridCol>
              </a:tblGrid>
              <a:tr h="818433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F1FE00"/>
                          </a:solidFill>
                        </a:rPr>
                        <a:t>Demographics</a:t>
                      </a:r>
                      <a:r>
                        <a:rPr lang="en-US" sz="2000" baseline="0" dirty="0">
                          <a:solidFill>
                            <a:srgbClr val="F1FE00"/>
                          </a:solidFill>
                        </a:rPr>
                        <a:t> &amp; </a:t>
                      </a:r>
                    </a:p>
                    <a:p>
                      <a:pPr algn="l"/>
                      <a:r>
                        <a:rPr lang="en-US" sz="2000" baseline="0" dirty="0">
                          <a:solidFill>
                            <a:srgbClr val="F1FE00"/>
                          </a:solidFill>
                        </a:rPr>
                        <a:t>Vascular Disease</a:t>
                      </a:r>
                      <a:endParaRPr lang="en-US" sz="2000" dirty="0">
                        <a:solidFill>
                          <a:srgbClr val="F1FE00"/>
                        </a:solidFill>
                      </a:endParaRP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TAVR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(N=496)</a:t>
                      </a:r>
                    </a:p>
                  </a:txBody>
                  <a:tcPr marL="86360" marR="86360" anchor="ctr"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Surgery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(N=</a:t>
                      </a:r>
                      <a:r>
                        <a:rPr lang="en-US" sz="2000" baseline="0" dirty="0">
                          <a:solidFill>
                            <a:srgbClr val="FFFF00"/>
                          </a:solidFill>
                        </a:rPr>
                        <a:t>454)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 marL="86360" marR="86360" anchor="ctr"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Other </a:t>
                      </a:r>
                    </a:p>
                    <a:p>
                      <a:pPr algn="l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Co-Morbidities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TAVR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(N=496)</a:t>
                      </a:r>
                    </a:p>
                  </a:txBody>
                  <a:tcPr marL="86360" marR="86360" anchor="ctr"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Surgery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(N=</a:t>
                      </a:r>
                      <a:r>
                        <a:rPr lang="en-US" sz="2000" baseline="0" dirty="0">
                          <a:solidFill>
                            <a:srgbClr val="FFFF00"/>
                          </a:solidFill>
                        </a:rPr>
                        <a:t>454)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 marL="86360" marR="86360" anchor="ctr"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899173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Age (years)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73.3 ± 5.8 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73.6 ± 6.1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Diabetes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31.3% 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30.2%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51667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Male 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67.5%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71.1%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COPD (any)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5.1%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6.2%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868786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BMI – kg/m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30.7 ± 5.5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30.3 ± 5.1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Pulmonary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Hypertension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4.6%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5.3%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851288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Score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1.9 ± 0.7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1.9 ± 0.6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Creatinine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&gt; 2mg/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dL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0.2%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0.2%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341066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NYHA Class III or IV*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31.3%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23.8%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Frailty (overall; &gt; 2/4+) 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37514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Coronary Disease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27.7%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28.0%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Atrial Fibrillation (h/o)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15.7%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18.8%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49311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Prior CABG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3.0%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1.8%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Permanent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Pacemaker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2.4%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2.9%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974316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Prior CVA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3.4%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5.1%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Left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Bundle Branch Block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3.0%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3.3%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744617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Peripheral Vascular Disease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6.9%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7.3%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Right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Bundle Branch Block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10.3%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13.7%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376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5010" y="1203703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or mean ± SD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A80F5-FA0E-42C7-849D-9C78161F02F5}"/>
              </a:ext>
            </a:extLst>
          </p:cNvPr>
          <p:cNvSpPr txBox="1"/>
          <p:nvPr/>
        </p:nvSpPr>
        <p:spPr>
          <a:xfrm>
            <a:off x="479687" y="6352662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*p = 0.01 </a:t>
            </a:r>
          </a:p>
        </p:txBody>
      </p:sp>
    </p:spTree>
    <p:extLst>
      <p:ext uri="{BB962C8B-B14F-4D97-AF65-F5344CB8AC3E}">
        <p14:creationId xmlns:p14="http://schemas.microsoft.com/office/powerpoint/2010/main" val="2243173505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013" y="160697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Baseline Echo and CT Characteristics</a:t>
            </a:r>
            <a:br>
              <a:rPr lang="en-US" sz="3600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i="1" dirty="0">
              <a:solidFill>
                <a:srgbClr val="85F5E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786749"/>
              </p:ext>
            </p:extLst>
          </p:nvPr>
        </p:nvGraphicFramePr>
        <p:xfrm>
          <a:off x="1023258" y="1537637"/>
          <a:ext cx="10178147" cy="4937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68332">
                  <a:extLst>
                    <a:ext uri="{9D8B030D-6E8A-4147-A177-3AD203B41FA5}">
                      <a16:colId xmlns:a16="http://schemas.microsoft.com/office/drawing/2014/main" val="1763712971"/>
                    </a:ext>
                  </a:extLst>
                </a:gridCol>
                <a:gridCol w="2545297">
                  <a:extLst>
                    <a:ext uri="{9D8B030D-6E8A-4147-A177-3AD203B41FA5}">
                      <a16:colId xmlns:a16="http://schemas.microsoft.com/office/drawing/2014/main" val="92774072"/>
                    </a:ext>
                  </a:extLst>
                </a:gridCol>
                <a:gridCol w="2664518">
                  <a:extLst>
                    <a:ext uri="{9D8B030D-6E8A-4147-A177-3AD203B41FA5}">
                      <a16:colId xmlns:a16="http://schemas.microsoft.com/office/drawing/2014/main" val="174466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1FE00"/>
                          </a:solidFill>
                        </a:rPr>
                        <a:t>Characteristic 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TAVR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(N=496)</a:t>
                      </a:r>
                    </a:p>
                  </a:txBody>
                  <a:tcPr marL="86360" marR="86360"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Surgery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(N=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</a:rPr>
                        <a:t>454)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 marL="86360" marR="86360"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89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Aortic Valve Area (cm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0.8 ± 0.2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0.8 ± 0.2</a:t>
                      </a:r>
                    </a:p>
                  </a:txBody>
                  <a:tcPr marL="93133" marR="93133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51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Mean Gradient (mmHg)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49.4 ± 12.8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48.3 ± 11.8</a:t>
                      </a:r>
                    </a:p>
                  </a:txBody>
                  <a:tcPr marL="93133" marR="93133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868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LVEF (%)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65.7 ± 9.0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66.2 ± 8.6</a:t>
                      </a:r>
                    </a:p>
                  </a:txBody>
                  <a:tcPr marL="93133" marR="93133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851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LV Mass Index (g/m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104.5 ± 25.7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101.5 ± 25.4</a:t>
                      </a:r>
                    </a:p>
                  </a:txBody>
                  <a:tcPr marL="93133" marR="93133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341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≥ Moderate MR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1.3%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3.2%</a:t>
                      </a:r>
                    </a:p>
                  </a:txBody>
                  <a:tcPr marL="93133" marR="93133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50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≥ Moderate AR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3.9%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2.5%</a:t>
                      </a:r>
                    </a:p>
                  </a:txBody>
                  <a:tcPr marL="93133" marR="93133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49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≥ Moderate TR 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2.3%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974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CT – Annulus Perimeter (mm)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78.1 ± 6.9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78.6 ± 7.2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74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CT – Annulus Area (mm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473.5 ± 83.3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479.6 ± 87.6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14422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03A841C-7BB8-414A-A5C9-2321C7DD82FC}"/>
              </a:ext>
            </a:extLst>
          </p:cNvPr>
          <p:cNvSpPr txBox="1"/>
          <p:nvPr/>
        </p:nvSpPr>
        <p:spPr>
          <a:xfrm>
            <a:off x="1033359" y="1164209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or mean ± SD</a:t>
            </a:r>
          </a:p>
        </p:txBody>
      </p:sp>
    </p:spTree>
    <p:extLst>
      <p:ext uri="{BB962C8B-B14F-4D97-AF65-F5344CB8AC3E}">
        <p14:creationId xmlns:p14="http://schemas.microsoft.com/office/powerpoint/2010/main" val="1880673030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8020"/>
              </p:ext>
            </p:extLst>
          </p:nvPr>
        </p:nvGraphicFramePr>
        <p:xfrm>
          <a:off x="886720" y="1536585"/>
          <a:ext cx="10363198" cy="4937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48264">
                  <a:extLst>
                    <a:ext uri="{9D8B030D-6E8A-4147-A177-3AD203B41FA5}">
                      <a16:colId xmlns:a16="http://schemas.microsoft.com/office/drawing/2014/main" val="1763712971"/>
                    </a:ext>
                  </a:extLst>
                </a:gridCol>
                <a:gridCol w="2227634">
                  <a:extLst>
                    <a:ext uri="{9D8B030D-6E8A-4147-A177-3AD203B41FA5}">
                      <a16:colId xmlns:a16="http://schemas.microsoft.com/office/drawing/2014/main" val="92774072"/>
                    </a:ext>
                  </a:extLst>
                </a:gridCol>
                <a:gridCol w="2331975">
                  <a:extLst>
                    <a:ext uri="{9D8B030D-6E8A-4147-A177-3AD203B41FA5}">
                      <a16:colId xmlns:a16="http://schemas.microsoft.com/office/drawing/2014/main" val="174466881"/>
                    </a:ext>
                  </a:extLst>
                </a:gridCol>
                <a:gridCol w="1455325">
                  <a:extLst>
                    <a:ext uri="{9D8B030D-6E8A-4147-A177-3AD203B41FA5}">
                      <a16:colId xmlns:a16="http://schemas.microsoft.com/office/drawing/2014/main" val="2068640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1FE00"/>
                          </a:solidFill>
                        </a:rPr>
                        <a:t>Variable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TAVR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(N=496)</a:t>
                      </a:r>
                    </a:p>
                  </a:txBody>
                  <a:tcPr marL="86360" marR="86360"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Surgery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(N=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</a:rPr>
                        <a:t>454)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 marL="86360" marR="86360"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P-value</a:t>
                      </a:r>
                    </a:p>
                  </a:txBody>
                  <a:tcPr marL="86360" marR="86360" anchor="ctr"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89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Conscious Sedation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65.1%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 marL="93133" marR="93133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868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Procedure Time (min)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58.6 ± 36.5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208.3 ± 62.2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1FE00"/>
                          </a:solidFill>
                        </a:rPr>
                        <a:t>&lt;0.001</a:t>
                      </a:r>
                    </a:p>
                  </a:txBody>
                  <a:tcPr marL="93133" marR="93133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851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Fluoroscopy Time (min)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13.9 ± 7.1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 marL="93133" marR="93133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341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Aortic Cross-Clamp Time (min)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74.3 ± 27.8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 marL="93133" marR="93133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50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Total CPB Time (min)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97.7 ± 33.8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 marL="93133" marR="93133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49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Median ICU Stay (days) 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2.0 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3.0  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1FE00"/>
                          </a:solidFill>
                        </a:rPr>
                        <a:t>&lt;0.001</a:t>
                      </a:r>
                    </a:p>
                  </a:txBody>
                  <a:tcPr marL="93133" marR="93133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974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Median Total LOS (days) 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3.0 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7.0 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1FE00"/>
                          </a:solidFill>
                        </a:rPr>
                        <a:t>&lt;0.001</a:t>
                      </a:r>
                    </a:p>
                  </a:txBody>
                  <a:tcPr marL="93133" marR="93133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74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Discharge to Home/Self-care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96.0%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73.1%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1FE00"/>
                          </a:solidFill>
                        </a:rPr>
                        <a:t>&lt;0.001</a:t>
                      </a:r>
                    </a:p>
                  </a:txBody>
                  <a:tcPr marL="93133" marR="93133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754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Concomitant Procedures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7.9%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26.4%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1FE00"/>
                          </a:solidFill>
                        </a:rPr>
                        <a:t>&lt;0.001</a:t>
                      </a:r>
                    </a:p>
                  </a:txBody>
                  <a:tcPr marL="93133" marR="93133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37611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EFCC5885-E742-42B1-9CC2-FC0B0CE0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6" y="153785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Procedural &amp; Hospital Findings</a:t>
            </a:r>
            <a:endParaRPr lang="en-US" sz="3600" i="1" dirty="0">
              <a:solidFill>
                <a:srgbClr val="85F5E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3A841C-7BB8-414A-A5C9-2321C7DD82FC}"/>
              </a:ext>
            </a:extLst>
          </p:cNvPr>
          <p:cNvSpPr txBox="1"/>
          <p:nvPr/>
        </p:nvSpPr>
        <p:spPr>
          <a:xfrm>
            <a:off x="1033359" y="1164209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or mean ± SD</a:t>
            </a:r>
          </a:p>
        </p:txBody>
      </p:sp>
    </p:spTree>
    <p:extLst>
      <p:ext uri="{BB962C8B-B14F-4D97-AF65-F5344CB8AC3E}">
        <p14:creationId xmlns:p14="http://schemas.microsoft.com/office/powerpoint/2010/main" val="3366172850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6" y="155575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Procedural Complications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i="1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In-Hospital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128" y="6210248"/>
            <a:ext cx="182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*Valve-in-valve 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049515"/>
              </p:ext>
            </p:extLst>
          </p:nvPr>
        </p:nvGraphicFramePr>
        <p:xfrm>
          <a:off x="508000" y="1533949"/>
          <a:ext cx="11175998" cy="4480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94802">
                  <a:extLst>
                    <a:ext uri="{9D8B030D-6E8A-4147-A177-3AD203B41FA5}">
                      <a16:colId xmlns:a16="http://schemas.microsoft.com/office/drawing/2014/main" val="1763712971"/>
                    </a:ext>
                  </a:extLst>
                </a:gridCol>
                <a:gridCol w="2224851">
                  <a:extLst>
                    <a:ext uri="{9D8B030D-6E8A-4147-A177-3AD203B41FA5}">
                      <a16:colId xmlns:a16="http://schemas.microsoft.com/office/drawing/2014/main" val="92774072"/>
                    </a:ext>
                  </a:extLst>
                </a:gridCol>
                <a:gridCol w="2086877">
                  <a:extLst>
                    <a:ext uri="{9D8B030D-6E8A-4147-A177-3AD203B41FA5}">
                      <a16:colId xmlns:a16="http://schemas.microsoft.com/office/drawing/2014/main" val="174466881"/>
                    </a:ext>
                  </a:extLst>
                </a:gridCol>
                <a:gridCol w="1569468">
                  <a:extLst>
                    <a:ext uri="{9D8B030D-6E8A-4147-A177-3AD203B41FA5}">
                      <a16:colId xmlns:a16="http://schemas.microsoft.com/office/drawing/2014/main" val="2068640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Complication</a:t>
                      </a:r>
                    </a:p>
                  </a:txBody>
                  <a:tcPr marL="93133" marR="93133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TAVR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(N=496)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Surgery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(N=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</a:rPr>
                        <a:t>454)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P-value</a:t>
                      </a:r>
                    </a:p>
                  </a:txBody>
                  <a:tcPr marL="93133" marR="93133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89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In-hospital Death</a:t>
                      </a:r>
                    </a:p>
                  </a:txBody>
                  <a:tcPr marL="93133" marR="93133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0.4% (2)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0.9% (4)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0.43</a:t>
                      </a:r>
                    </a:p>
                  </a:txBody>
                  <a:tcPr marL="93133" marR="93133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51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24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2 Transcatheter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Valves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Implanted*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3133" marR="93133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0.2% (1)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 marL="93133" marR="93133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19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Valve Embolization</a:t>
                      </a:r>
                    </a:p>
                  </a:txBody>
                  <a:tcPr marL="93133" marR="93133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 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 marL="93133" marR="93133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868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Aortic Dissection</a:t>
                      </a:r>
                    </a:p>
                  </a:txBody>
                  <a:tcPr marL="93133" marR="93133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 marL="93133" marR="93133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363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Annular Rupture</a:t>
                      </a:r>
                    </a:p>
                  </a:txBody>
                  <a:tcPr marL="93133" marR="93133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0.2% (1)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 marL="93133" marR="93133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851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Ventricular Perforation</a:t>
                      </a:r>
                    </a:p>
                  </a:txBody>
                  <a:tcPr marL="93133" marR="93133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0.2% (1)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0.4% (2)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0.61</a:t>
                      </a:r>
                    </a:p>
                  </a:txBody>
                  <a:tcPr marL="93133" marR="93133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677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Coronary Obstruction</a:t>
                      </a:r>
                    </a:p>
                  </a:txBody>
                  <a:tcPr marL="93133" marR="93133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0.2% (1)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0.4% (2)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0.61</a:t>
                      </a:r>
                    </a:p>
                  </a:txBody>
                  <a:tcPr marL="93133" marR="93133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341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Access Site Infections</a:t>
                      </a:r>
                    </a:p>
                  </a:txBody>
                  <a:tcPr marL="93133" marR="93133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0.4% (2)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1.3% (6)</a:t>
                      </a:r>
                    </a:p>
                  </a:txBody>
                  <a:tcPr marL="93133" marR="9313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0.16</a:t>
                      </a:r>
                    </a:p>
                  </a:txBody>
                  <a:tcPr marL="93133" marR="93133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11278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03A841C-7BB8-414A-A5C9-2321C7DD82FC}"/>
              </a:ext>
            </a:extLst>
          </p:cNvPr>
          <p:cNvSpPr txBox="1"/>
          <p:nvPr/>
        </p:nvSpPr>
        <p:spPr>
          <a:xfrm>
            <a:off x="1033359" y="1164209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or mean ± SD</a:t>
            </a:r>
          </a:p>
        </p:txBody>
      </p:sp>
    </p:spTree>
    <p:extLst>
      <p:ext uri="{BB962C8B-B14F-4D97-AF65-F5344CB8AC3E}">
        <p14:creationId xmlns:p14="http://schemas.microsoft.com/office/powerpoint/2010/main" val="1991249193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7" y="156431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Primary Endpoint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0" i="1" dirty="0">
              <a:solidFill>
                <a:srgbClr val="85F5E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Line 42"/>
          <p:cNvSpPr>
            <a:spLocks noChangeShapeType="1"/>
          </p:cNvSpPr>
          <p:nvPr/>
        </p:nvSpPr>
        <p:spPr bwMode="auto">
          <a:xfrm>
            <a:off x="2439221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Line 43"/>
          <p:cNvSpPr>
            <a:spLocks noChangeShapeType="1"/>
          </p:cNvSpPr>
          <p:nvPr/>
        </p:nvSpPr>
        <p:spPr bwMode="auto">
          <a:xfrm flipV="1">
            <a:off x="3004688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Line 44"/>
          <p:cNvSpPr>
            <a:spLocks noChangeShapeType="1"/>
          </p:cNvSpPr>
          <p:nvPr/>
        </p:nvSpPr>
        <p:spPr bwMode="auto">
          <a:xfrm flipV="1">
            <a:off x="3567865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Line 45"/>
          <p:cNvSpPr>
            <a:spLocks noChangeShapeType="1"/>
          </p:cNvSpPr>
          <p:nvPr/>
        </p:nvSpPr>
        <p:spPr bwMode="auto">
          <a:xfrm>
            <a:off x="4131041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Line 46"/>
          <p:cNvSpPr>
            <a:spLocks noChangeShapeType="1"/>
          </p:cNvSpPr>
          <p:nvPr/>
        </p:nvSpPr>
        <p:spPr bwMode="auto">
          <a:xfrm flipV="1">
            <a:off x="4694218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Line 47"/>
          <p:cNvSpPr>
            <a:spLocks noChangeShapeType="1"/>
          </p:cNvSpPr>
          <p:nvPr/>
        </p:nvSpPr>
        <p:spPr bwMode="auto">
          <a:xfrm flipV="1">
            <a:off x="5257395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Line 48"/>
          <p:cNvSpPr>
            <a:spLocks noChangeShapeType="1"/>
          </p:cNvSpPr>
          <p:nvPr/>
        </p:nvSpPr>
        <p:spPr bwMode="auto">
          <a:xfrm>
            <a:off x="5820572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Line 49"/>
          <p:cNvSpPr>
            <a:spLocks noChangeShapeType="1"/>
          </p:cNvSpPr>
          <p:nvPr/>
        </p:nvSpPr>
        <p:spPr bwMode="auto">
          <a:xfrm flipV="1">
            <a:off x="6383749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Line 50"/>
          <p:cNvSpPr>
            <a:spLocks noChangeShapeType="1"/>
          </p:cNvSpPr>
          <p:nvPr/>
        </p:nvSpPr>
        <p:spPr bwMode="auto">
          <a:xfrm flipV="1">
            <a:off x="6946926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Line 51"/>
          <p:cNvSpPr>
            <a:spLocks noChangeShapeType="1"/>
          </p:cNvSpPr>
          <p:nvPr/>
        </p:nvSpPr>
        <p:spPr bwMode="auto">
          <a:xfrm>
            <a:off x="7510103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Line 52"/>
          <p:cNvSpPr>
            <a:spLocks noChangeShapeType="1"/>
          </p:cNvSpPr>
          <p:nvPr/>
        </p:nvSpPr>
        <p:spPr bwMode="auto">
          <a:xfrm flipV="1">
            <a:off x="8073280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Line 53"/>
          <p:cNvSpPr>
            <a:spLocks noChangeShapeType="1"/>
          </p:cNvSpPr>
          <p:nvPr/>
        </p:nvSpPr>
        <p:spPr bwMode="auto">
          <a:xfrm flipV="1">
            <a:off x="8638745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Line 54"/>
          <p:cNvSpPr>
            <a:spLocks noChangeShapeType="1"/>
          </p:cNvSpPr>
          <p:nvPr/>
        </p:nvSpPr>
        <p:spPr bwMode="auto">
          <a:xfrm>
            <a:off x="9201922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Rectangle 56"/>
          <p:cNvSpPr>
            <a:spLocks noChangeArrowheads="1"/>
          </p:cNvSpPr>
          <p:nvPr/>
        </p:nvSpPr>
        <p:spPr bwMode="auto">
          <a:xfrm>
            <a:off x="2392800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8" name="Rectangle 57"/>
          <p:cNvSpPr>
            <a:spLocks noChangeArrowheads="1"/>
          </p:cNvSpPr>
          <p:nvPr/>
        </p:nvSpPr>
        <p:spPr bwMode="auto">
          <a:xfrm>
            <a:off x="4084619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9" name="Rectangle 58"/>
          <p:cNvSpPr>
            <a:spLocks noChangeArrowheads="1"/>
          </p:cNvSpPr>
          <p:nvPr/>
        </p:nvSpPr>
        <p:spPr bwMode="auto">
          <a:xfrm>
            <a:off x="5774147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0" name="Rectangle 59"/>
          <p:cNvSpPr>
            <a:spLocks noChangeArrowheads="1"/>
          </p:cNvSpPr>
          <p:nvPr/>
        </p:nvSpPr>
        <p:spPr bwMode="auto">
          <a:xfrm>
            <a:off x="7463682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1" name="Rectangle 60"/>
          <p:cNvSpPr>
            <a:spLocks noChangeArrowheads="1"/>
          </p:cNvSpPr>
          <p:nvPr/>
        </p:nvSpPr>
        <p:spPr bwMode="auto">
          <a:xfrm>
            <a:off x="9113789" y="5180613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2276842" y="625837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496</a:t>
            </a:r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2936550" y="625837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475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Rectangle 13"/>
          <p:cNvSpPr>
            <a:spLocks noChangeArrowheads="1"/>
          </p:cNvSpPr>
          <p:nvPr/>
        </p:nvSpPr>
        <p:spPr bwMode="auto">
          <a:xfrm>
            <a:off x="4033886" y="625837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467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Rectangle 15"/>
          <p:cNvSpPr>
            <a:spLocks noChangeArrowheads="1"/>
          </p:cNvSpPr>
          <p:nvPr/>
        </p:nvSpPr>
        <p:spPr bwMode="auto">
          <a:xfrm>
            <a:off x="5740847" y="625837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462</a:t>
            </a:r>
          </a:p>
        </p:txBody>
      </p:sp>
      <p:sp>
        <p:nvSpPr>
          <p:cNvPr id="70" name="Rectangle 17"/>
          <p:cNvSpPr>
            <a:spLocks noChangeArrowheads="1"/>
          </p:cNvSpPr>
          <p:nvPr/>
        </p:nvSpPr>
        <p:spPr bwMode="auto">
          <a:xfrm>
            <a:off x="7409177" y="625837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456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Rectangle 18"/>
          <p:cNvSpPr>
            <a:spLocks noChangeArrowheads="1"/>
          </p:cNvSpPr>
          <p:nvPr/>
        </p:nvSpPr>
        <p:spPr bwMode="auto">
          <a:xfrm>
            <a:off x="2276842" y="6005709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" name="Rectangle 20"/>
          <p:cNvSpPr>
            <a:spLocks noChangeArrowheads="1"/>
          </p:cNvSpPr>
          <p:nvPr/>
        </p:nvSpPr>
        <p:spPr bwMode="auto">
          <a:xfrm>
            <a:off x="2930722" y="6005709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" name="Rectangle 22"/>
          <p:cNvSpPr>
            <a:spLocks noChangeArrowheads="1"/>
          </p:cNvSpPr>
          <p:nvPr/>
        </p:nvSpPr>
        <p:spPr bwMode="auto">
          <a:xfrm>
            <a:off x="4033886" y="6005709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390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5736615" y="6005709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381</a:t>
            </a:r>
          </a:p>
        </p:txBody>
      </p:sp>
      <p:sp>
        <p:nvSpPr>
          <p:cNvPr id="76" name="Rectangle 26"/>
          <p:cNvSpPr>
            <a:spLocks noChangeArrowheads="1"/>
          </p:cNvSpPr>
          <p:nvPr/>
        </p:nvSpPr>
        <p:spPr bwMode="auto">
          <a:xfrm>
            <a:off x="7409177" y="6005709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377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1321439" y="5726908"/>
            <a:ext cx="16927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Number at risk: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85F5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Rectangle 28"/>
          <p:cNvSpPr>
            <a:spLocks noChangeArrowheads="1"/>
          </p:cNvSpPr>
          <p:nvPr/>
        </p:nvSpPr>
        <p:spPr bwMode="auto">
          <a:xfrm>
            <a:off x="1285343" y="6258373"/>
            <a:ext cx="594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TAVR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Rectangle 29"/>
          <p:cNvSpPr>
            <a:spLocks noChangeArrowheads="1"/>
          </p:cNvSpPr>
          <p:nvPr/>
        </p:nvSpPr>
        <p:spPr bwMode="auto">
          <a:xfrm>
            <a:off x="1285345" y="6005709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Surgery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>
            <a:off x="4236570" y="5456911"/>
            <a:ext cx="3217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Months after Procedure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5F5E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Rectangle 17"/>
          <p:cNvSpPr>
            <a:spLocks noChangeArrowheads="1"/>
          </p:cNvSpPr>
          <p:nvPr/>
        </p:nvSpPr>
        <p:spPr bwMode="auto">
          <a:xfrm>
            <a:off x="9139162" y="6239956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" name="Rectangle 26"/>
          <p:cNvSpPr>
            <a:spLocks noChangeArrowheads="1"/>
          </p:cNvSpPr>
          <p:nvPr/>
        </p:nvSpPr>
        <p:spPr bwMode="auto">
          <a:xfrm>
            <a:off x="9139162" y="5987292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374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4EEEF38-FA5E-544D-84B9-AF602051D9D0}"/>
              </a:ext>
            </a:extLst>
          </p:cNvPr>
          <p:cNvSpPr/>
          <p:nvPr/>
        </p:nvSpPr>
        <p:spPr bwMode="auto">
          <a:xfrm>
            <a:off x="2381637" y="1275889"/>
            <a:ext cx="7783088" cy="3793481"/>
          </a:xfrm>
          <a:prstGeom prst="rect">
            <a:avLst/>
          </a:prstGeom>
          <a:solidFill>
            <a:srgbClr val="0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ヒラギノ角ゴ Pro W3" pitchFamily="-111" charset="-128"/>
              <a:cs typeface="Arial" panose="020B0604020202020204" pitchFamily="34" charset="0"/>
            </a:endParaRPr>
          </a:p>
        </p:txBody>
      </p:sp>
      <p:sp>
        <p:nvSpPr>
          <p:cNvPr id="87" name="Freeform 66"/>
          <p:cNvSpPr>
            <a:spLocks/>
          </p:cNvSpPr>
          <p:nvPr/>
        </p:nvSpPr>
        <p:spPr bwMode="auto">
          <a:xfrm>
            <a:off x="2434054" y="3469535"/>
            <a:ext cx="6679735" cy="1520532"/>
          </a:xfrm>
          <a:custGeom>
            <a:avLst/>
            <a:gdLst>
              <a:gd name="T0" fmla="*/ 0 w 492"/>
              <a:gd name="T1" fmla="*/ 73 h 73"/>
              <a:gd name="T2" fmla="*/ 1 w 492"/>
              <a:gd name="T3" fmla="*/ 70 h 73"/>
              <a:gd name="T4" fmla="*/ 2 w 492"/>
              <a:gd name="T5" fmla="*/ 68 h 73"/>
              <a:gd name="T6" fmla="*/ 4 w 492"/>
              <a:gd name="T7" fmla="*/ 65 h 73"/>
              <a:gd name="T8" fmla="*/ 5 w 492"/>
              <a:gd name="T9" fmla="*/ 63 h 73"/>
              <a:gd name="T10" fmla="*/ 7 w 492"/>
              <a:gd name="T11" fmla="*/ 60 h 73"/>
              <a:gd name="T12" fmla="*/ 8 w 492"/>
              <a:gd name="T13" fmla="*/ 58 h 73"/>
              <a:gd name="T14" fmla="*/ 9 w 492"/>
              <a:gd name="T15" fmla="*/ 53 h 73"/>
              <a:gd name="T16" fmla="*/ 11 w 492"/>
              <a:gd name="T17" fmla="*/ 51 h 73"/>
              <a:gd name="T18" fmla="*/ 19 w 492"/>
              <a:gd name="T19" fmla="*/ 46 h 73"/>
              <a:gd name="T20" fmla="*/ 20 w 492"/>
              <a:gd name="T21" fmla="*/ 44 h 73"/>
              <a:gd name="T22" fmla="*/ 24 w 492"/>
              <a:gd name="T23" fmla="*/ 42 h 73"/>
              <a:gd name="T24" fmla="*/ 27 w 492"/>
              <a:gd name="T25" fmla="*/ 40 h 73"/>
              <a:gd name="T26" fmla="*/ 32 w 492"/>
              <a:gd name="T27" fmla="*/ 39 h 73"/>
              <a:gd name="T28" fmla="*/ 41 w 492"/>
              <a:gd name="T29" fmla="*/ 37 h 73"/>
              <a:gd name="T30" fmla="*/ 43 w 492"/>
              <a:gd name="T31" fmla="*/ 37 h 73"/>
              <a:gd name="T32" fmla="*/ 48 w 492"/>
              <a:gd name="T33" fmla="*/ 35 h 73"/>
              <a:gd name="T34" fmla="*/ 55 w 492"/>
              <a:gd name="T35" fmla="*/ 34 h 73"/>
              <a:gd name="T36" fmla="*/ 59 w 492"/>
              <a:gd name="T37" fmla="*/ 32 h 73"/>
              <a:gd name="T38" fmla="*/ 64 w 492"/>
              <a:gd name="T39" fmla="*/ 30 h 73"/>
              <a:gd name="T40" fmla="*/ 71 w 492"/>
              <a:gd name="T41" fmla="*/ 28 h 73"/>
              <a:gd name="T42" fmla="*/ 79 w 492"/>
              <a:gd name="T43" fmla="*/ 27 h 73"/>
              <a:gd name="T44" fmla="*/ 94 w 492"/>
              <a:gd name="T45" fmla="*/ 25 h 73"/>
              <a:gd name="T46" fmla="*/ 123 w 492"/>
              <a:gd name="T47" fmla="*/ 23 h 73"/>
              <a:gd name="T48" fmla="*/ 149 w 492"/>
              <a:gd name="T49" fmla="*/ 23 h 73"/>
              <a:gd name="T50" fmla="*/ 157 w 492"/>
              <a:gd name="T51" fmla="*/ 21 h 73"/>
              <a:gd name="T52" fmla="*/ 190 w 492"/>
              <a:gd name="T53" fmla="*/ 20 h 73"/>
              <a:gd name="T54" fmla="*/ 236 w 492"/>
              <a:gd name="T55" fmla="*/ 18 h 73"/>
              <a:gd name="T56" fmla="*/ 246 w 492"/>
              <a:gd name="T57" fmla="*/ 16 h 73"/>
              <a:gd name="T58" fmla="*/ 289 w 492"/>
              <a:gd name="T59" fmla="*/ 16 h 73"/>
              <a:gd name="T60" fmla="*/ 314 w 492"/>
              <a:gd name="T61" fmla="*/ 14 h 73"/>
              <a:gd name="T62" fmla="*/ 322 w 492"/>
              <a:gd name="T63" fmla="*/ 13 h 73"/>
              <a:gd name="T64" fmla="*/ 326 w 492"/>
              <a:gd name="T65" fmla="*/ 11 h 73"/>
              <a:gd name="T66" fmla="*/ 347 w 492"/>
              <a:gd name="T67" fmla="*/ 9 h 73"/>
              <a:gd name="T68" fmla="*/ 369 w 492"/>
              <a:gd name="T69" fmla="*/ 7 h 73"/>
              <a:gd name="T70" fmla="*/ 380 w 492"/>
              <a:gd name="T71" fmla="*/ 7 h 73"/>
              <a:gd name="T72" fmla="*/ 411 w 492"/>
              <a:gd name="T73" fmla="*/ 6 h 73"/>
              <a:gd name="T74" fmla="*/ 426 w 492"/>
              <a:gd name="T75" fmla="*/ 4 h 73"/>
              <a:gd name="T76" fmla="*/ 448 w 492"/>
              <a:gd name="T77" fmla="*/ 2 h 73"/>
              <a:gd name="T78" fmla="*/ 492 w 492"/>
              <a:gd name="T79" fmla="*/ 0 h 73"/>
              <a:gd name="T80" fmla="*/ 492 w 492"/>
              <a:gd name="T81" fmla="*/ 0 h 73"/>
              <a:gd name="T82" fmla="*/ 492 w 492"/>
              <a:gd name="T83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2" h="73">
                <a:moveTo>
                  <a:pt x="0" y="73"/>
                </a:moveTo>
                <a:lnTo>
                  <a:pt x="0" y="73"/>
                </a:lnTo>
                <a:lnTo>
                  <a:pt x="0" y="70"/>
                </a:lnTo>
                <a:lnTo>
                  <a:pt x="1" y="70"/>
                </a:lnTo>
                <a:lnTo>
                  <a:pt x="1" y="68"/>
                </a:lnTo>
                <a:lnTo>
                  <a:pt x="2" y="68"/>
                </a:lnTo>
                <a:lnTo>
                  <a:pt x="2" y="65"/>
                </a:lnTo>
                <a:lnTo>
                  <a:pt x="4" y="65"/>
                </a:lnTo>
                <a:lnTo>
                  <a:pt x="4" y="63"/>
                </a:lnTo>
                <a:lnTo>
                  <a:pt x="5" y="63"/>
                </a:lnTo>
                <a:lnTo>
                  <a:pt x="5" y="60"/>
                </a:lnTo>
                <a:lnTo>
                  <a:pt x="7" y="60"/>
                </a:lnTo>
                <a:lnTo>
                  <a:pt x="7" y="58"/>
                </a:lnTo>
                <a:lnTo>
                  <a:pt x="8" y="58"/>
                </a:lnTo>
                <a:lnTo>
                  <a:pt x="8" y="53"/>
                </a:lnTo>
                <a:lnTo>
                  <a:pt x="9" y="53"/>
                </a:lnTo>
                <a:lnTo>
                  <a:pt x="9" y="51"/>
                </a:lnTo>
                <a:lnTo>
                  <a:pt x="11" y="51"/>
                </a:lnTo>
                <a:lnTo>
                  <a:pt x="11" y="46"/>
                </a:lnTo>
                <a:lnTo>
                  <a:pt x="19" y="46"/>
                </a:lnTo>
                <a:lnTo>
                  <a:pt x="19" y="44"/>
                </a:lnTo>
                <a:lnTo>
                  <a:pt x="20" y="44"/>
                </a:lnTo>
                <a:lnTo>
                  <a:pt x="20" y="42"/>
                </a:lnTo>
                <a:lnTo>
                  <a:pt x="24" y="42"/>
                </a:lnTo>
                <a:lnTo>
                  <a:pt x="24" y="40"/>
                </a:lnTo>
                <a:lnTo>
                  <a:pt x="27" y="40"/>
                </a:lnTo>
                <a:lnTo>
                  <a:pt x="27" y="39"/>
                </a:lnTo>
                <a:lnTo>
                  <a:pt x="32" y="39"/>
                </a:lnTo>
                <a:lnTo>
                  <a:pt x="32" y="37"/>
                </a:lnTo>
                <a:lnTo>
                  <a:pt x="41" y="37"/>
                </a:lnTo>
                <a:lnTo>
                  <a:pt x="41" y="37"/>
                </a:lnTo>
                <a:lnTo>
                  <a:pt x="43" y="37"/>
                </a:lnTo>
                <a:lnTo>
                  <a:pt x="43" y="35"/>
                </a:lnTo>
                <a:lnTo>
                  <a:pt x="48" y="35"/>
                </a:lnTo>
                <a:lnTo>
                  <a:pt x="48" y="34"/>
                </a:lnTo>
                <a:lnTo>
                  <a:pt x="55" y="34"/>
                </a:lnTo>
                <a:lnTo>
                  <a:pt x="55" y="32"/>
                </a:lnTo>
                <a:lnTo>
                  <a:pt x="59" y="32"/>
                </a:lnTo>
                <a:lnTo>
                  <a:pt x="59" y="30"/>
                </a:lnTo>
                <a:lnTo>
                  <a:pt x="64" y="30"/>
                </a:lnTo>
                <a:lnTo>
                  <a:pt x="64" y="28"/>
                </a:lnTo>
                <a:lnTo>
                  <a:pt x="71" y="28"/>
                </a:lnTo>
                <a:lnTo>
                  <a:pt x="71" y="27"/>
                </a:lnTo>
                <a:lnTo>
                  <a:pt x="79" y="27"/>
                </a:lnTo>
                <a:lnTo>
                  <a:pt x="79" y="25"/>
                </a:lnTo>
                <a:lnTo>
                  <a:pt x="94" y="25"/>
                </a:lnTo>
                <a:lnTo>
                  <a:pt x="94" y="23"/>
                </a:lnTo>
                <a:lnTo>
                  <a:pt x="123" y="23"/>
                </a:lnTo>
                <a:lnTo>
                  <a:pt x="123" y="23"/>
                </a:lnTo>
                <a:lnTo>
                  <a:pt x="149" y="23"/>
                </a:lnTo>
                <a:lnTo>
                  <a:pt x="149" y="21"/>
                </a:lnTo>
                <a:lnTo>
                  <a:pt x="157" y="21"/>
                </a:lnTo>
                <a:lnTo>
                  <a:pt x="157" y="20"/>
                </a:lnTo>
                <a:lnTo>
                  <a:pt x="190" y="20"/>
                </a:lnTo>
                <a:lnTo>
                  <a:pt x="190" y="18"/>
                </a:lnTo>
                <a:lnTo>
                  <a:pt x="236" y="18"/>
                </a:lnTo>
                <a:lnTo>
                  <a:pt x="236" y="16"/>
                </a:lnTo>
                <a:lnTo>
                  <a:pt x="246" y="16"/>
                </a:lnTo>
                <a:lnTo>
                  <a:pt x="246" y="16"/>
                </a:lnTo>
                <a:lnTo>
                  <a:pt x="289" y="16"/>
                </a:lnTo>
                <a:lnTo>
                  <a:pt x="289" y="14"/>
                </a:lnTo>
                <a:lnTo>
                  <a:pt x="314" y="14"/>
                </a:lnTo>
                <a:lnTo>
                  <a:pt x="314" y="13"/>
                </a:lnTo>
                <a:lnTo>
                  <a:pt x="322" y="13"/>
                </a:lnTo>
                <a:lnTo>
                  <a:pt x="322" y="11"/>
                </a:lnTo>
                <a:lnTo>
                  <a:pt x="326" y="11"/>
                </a:lnTo>
                <a:lnTo>
                  <a:pt x="326" y="9"/>
                </a:lnTo>
                <a:lnTo>
                  <a:pt x="347" y="9"/>
                </a:lnTo>
                <a:lnTo>
                  <a:pt x="347" y="7"/>
                </a:lnTo>
                <a:lnTo>
                  <a:pt x="369" y="7"/>
                </a:lnTo>
                <a:lnTo>
                  <a:pt x="369" y="7"/>
                </a:lnTo>
                <a:lnTo>
                  <a:pt x="380" y="7"/>
                </a:lnTo>
                <a:lnTo>
                  <a:pt x="380" y="6"/>
                </a:lnTo>
                <a:lnTo>
                  <a:pt x="411" y="6"/>
                </a:lnTo>
                <a:lnTo>
                  <a:pt x="411" y="4"/>
                </a:lnTo>
                <a:lnTo>
                  <a:pt x="426" y="4"/>
                </a:lnTo>
                <a:lnTo>
                  <a:pt x="426" y="2"/>
                </a:lnTo>
                <a:lnTo>
                  <a:pt x="448" y="2"/>
                </a:lnTo>
                <a:lnTo>
                  <a:pt x="448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</a:path>
            </a:pathLst>
          </a:custGeom>
          <a:noFill/>
          <a:ln w="57150" cap="rnd">
            <a:solidFill>
              <a:srgbClr val="00F9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Freeform 67"/>
          <p:cNvSpPr>
            <a:spLocks/>
          </p:cNvSpPr>
          <p:nvPr/>
        </p:nvSpPr>
        <p:spPr bwMode="auto">
          <a:xfrm>
            <a:off x="2434054" y="2277912"/>
            <a:ext cx="6767868" cy="2712159"/>
          </a:xfrm>
          <a:custGeom>
            <a:avLst/>
            <a:gdLst>
              <a:gd name="T0" fmla="*/ 0 w 492"/>
              <a:gd name="T1" fmla="*/ 130 h 130"/>
              <a:gd name="T2" fmla="*/ 1 w 492"/>
              <a:gd name="T3" fmla="*/ 123 h 130"/>
              <a:gd name="T4" fmla="*/ 4 w 492"/>
              <a:gd name="T5" fmla="*/ 119 h 130"/>
              <a:gd name="T6" fmla="*/ 5 w 492"/>
              <a:gd name="T7" fmla="*/ 115 h 130"/>
              <a:gd name="T8" fmla="*/ 7 w 492"/>
              <a:gd name="T9" fmla="*/ 111 h 130"/>
              <a:gd name="T10" fmla="*/ 8 w 492"/>
              <a:gd name="T11" fmla="*/ 110 h 130"/>
              <a:gd name="T12" fmla="*/ 11 w 492"/>
              <a:gd name="T13" fmla="*/ 104 h 130"/>
              <a:gd name="T14" fmla="*/ 12 w 492"/>
              <a:gd name="T15" fmla="*/ 102 h 130"/>
              <a:gd name="T16" fmla="*/ 13 w 492"/>
              <a:gd name="T17" fmla="*/ 96 h 130"/>
              <a:gd name="T18" fmla="*/ 15 w 492"/>
              <a:gd name="T19" fmla="*/ 94 h 130"/>
              <a:gd name="T20" fmla="*/ 16 w 492"/>
              <a:gd name="T21" fmla="*/ 92 h 130"/>
              <a:gd name="T22" fmla="*/ 17 w 492"/>
              <a:gd name="T23" fmla="*/ 89 h 130"/>
              <a:gd name="T24" fmla="*/ 19 w 492"/>
              <a:gd name="T25" fmla="*/ 83 h 130"/>
              <a:gd name="T26" fmla="*/ 20 w 492"/>
              <a:gd name="T27" fmla="*/ 81 h 130"/>
              <a:gd name="T28" fmla="*/ 21 w 492"/>
              <a:gd name="T29" fmla="*/ 73 h 130"/>
              <a:gd name="T30" fmla="*/ 23 w 492"/>
              <a:gd name="T31" fmla="*/ 72 h 130"/>
              <a:gd name="T32" fmla="*/ 25 w 492"/>
              <a:gd name="T33" fmla="*/ 70 h 130"/>
              <a:gd name="T34" fmla="*/ 27 w 492"/>
              <a:gd name="T35" fmla="*/ 66 h 130"/>
              <a:gd name="T36" fmla="*/ 28 w 492"/>
              <a:gd name="T37" fmla="*/ 64 h 130"/>
              <a:gd name="T38" fmla="*/ 31 w 492"/>
              <a:gd name="T39" fmla="*/ 62 h 130"/>
              <a:gd name="T40" fmla="*/ 33 w 492"/>
              <a:gd name="T41" fmla="*/ 58 h 130"/>
              <a:gd name="T42" fmla="*/ 37 w 492"/>
              <a:gd name="T43" fmla="*/ 54 h 130"/>
              <a:gd name="T44" fmla="*/ 41 w 492"/>
              <a:gd name="T45" fmla="*/ 51 h 130"/>
              <a:gd name="T46" fmla="*/ 42 w 492"/>
              <a:gd name="T47" fmla="*/ 51 h 130"/>
              <a:gd name="T48" fmla="*/ 46 w 492"/>
              <a:gd name="T49" fmla="*/ 49 h 130"/>
              <a:gd name="T50" fmla="*/ 47 w 492"/>
              <a:gd name="T51" fmla="*/ 47 h 130"/>
              <a:gd name="T52" fmla="*/ 48 w 492"/>
              <a:gd name="T53" fmla="*/ 45 h 130"/>
              <a:gd name="T54" fmla="*/ 54 w 492"/>
              <a:gd name="T55" fmla="*/ 43 h 130"/>
              <a:gd name="T56" fmla="*/ 58 w 492"/>
              <a:gd name="T57" fmla="*/ 41 h 130"/>
              <a:gd name="T58" fmla="*/ 60 w 492"/>
              <a:gd name="T59" fmla="*/ 37 h 130"/>
              <a:gd name="T60" fmla="*/ 66 w 492"/>
              <a:gd name="T61" fmla="*/ 35 h 130"/>
              <a:gd name="T62" fmla="*/ 71 w 492"/>
              <a:gd name="T63" fmla="*/ 33 h 130"/>
              <a:gd name="T64" fmla="*/ 102 w 492"/>
              <a:gd name="T65" fmla="*/ 31 h 130"/>
              <a:gd name="T66" fmla="*/ 113 w 492"/>
              <a:gd name="T67" fmla="*/ 29 h 130"/>
              <a:gd name="T68" fmla="*/ 120 w 492"/>
              <a:gd name="T69" fmla="*/ 27 h 130"/>
              <a:gd name="T70" fmla="*/ 121 w 492"/>
              <a:gd name="T71" fmla="*/ 26 h 130"/>
              <a:gd name="T72" fmla="*/ 123 w 492"/>
              <a:gd name="T73" fmla="*/ 24 h 130"/>
              <a:gd name="T74" fmla="*/ 133 w 492"/>
              <a:gd name="T75" fmla="*/ 24 h 130"/>
              <a:gd name="T76" fmla="*/ 149 w 492"/>
              <a:gd name="T77" fmla="*/ 22 h 130"/>
              <a:gd name="T78" fmla="*/ 175 w 492"/>
              <a:gd name="T79" fmla="*/ 20 h 130"/>
              <a:gd name="T80" fmla="*/ 182 w 492"/>
              <a:gd name="T81" fmla="*/ 18 h 130"/>
              <a:gd name="T82" fmla="*/ 187 w 492"/>
              <a:gd name="T83" fmla="*/ 16 h 130"/>
              <a:gd name="T84" fmla="*/ 222 w 492"/>
              <a:gd name="T85" fmla="*/ 14 h 130"/>
              <a:gd name="T86" fmla="*/ 236 w 492"/>
              <a:gd name="T87" fmla="*/ 12 h 130"/>
              <a:gd name="T88" fmla="*/ 246 w 492"/>
              <a:gd name="T89" fmla="*/ 8 h 130"/>
              <a:gd name="T90" fmla="*/ 342 w 492"/>
              <a:gd name="T91" fmla="*/ 8 h 130"/>
              <a:gd name="T92" fmla="*/ 355 w 492"/>
              <a:gd name="T93" fmla="*/ 6 h 130"/>
              <a:gd name="T94" fmla="*/ 369 w 492"/>
              <a:gd name="T95" fmla="*/ 4 h 130"/>
              <a:gd name="T96" fmla="*/ 466 w 492"/>
              <a:gd name="T97" fmla="*/ 4 h 130"/>
              <a:gd name="T98" fmla="*/ 482 w 492"/>
              <a:gd name="T99" fmla="*/ 2 h 130"/>
              <a:gd name="T100" fmla="*/ 492 w 492"/>
              <a:gd name="T101" fmla="*/ 0 h 130"/>
              <a:gd name="T102" fmla="*/ 492 w 492"/>
              <a:gd name="T103" fmla="*/ 0 h 130"/>
              <a:gd name="T104" fmla="*/ 492 w 492"/>
              <a:gd name="T105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2" h="130">
                <a:moveTo>
                  <a:pt x="0" y="130"/>
                </a:moveTo>
                <a:lnTo>
                  <a:pt x="0" y="130"/>
                </a:lnTo>
                <a:lnTo>
                  <a:pt x="0" y="123"/>
                </a:lnTo>
                <a:lnTo>
                  <a:pt x="1" y="123"/>
                </a:lnTo>
                <a:lnTo>
                  <a:pt x="1" y="119"/>
                </a:lnTo>
                <a:lnTo>
                  <a:pt x="4" y="119"/>
                </a:lnTo>
                <a:lnTo>
                  <a:pt x="4" y="115"/>
                </a:lnTo>
                <a:lnTo>
                  <a:pt x="5" y="115"/>
                </a:lnTo>
                <a:lnTo>
                  <a:pt x="5" y="111"/>
                </a:lnTo>
                <a:lnTo>
                  <a:pt x="7" y="111"/>
                </a:lnTo>
                <a:lnTo>
                  <a:pt x="7" y="110"/>
                </a:lnTo>
                <a:lnTo>
                  <a:pt x="8" y="110"/>
                </a:lnTo>
                <a:lnTo>
                  <a:pt x="8" y="104"/>
                </a:lnTo>
                <a:lnTo>
                  <a:pt x="11" y="104"/>
                </a:lnTo>
                <a:lnTo>
                  <a:pt x="11" y="102"/>
                </a:lnTo>
                <a:lnTo>
                  <a:pt x="12" y="102"/>
                </a:lnTo>
                <a:lnTo>
                  <a:pt x="12" y="96"/>
                </a:lnTo>
                <a:lnTo>
                  <a:pt x="13" y="96"/>
                </a:lnTo>
                <a:lnTo>
                  <a:pt x="13" y="94"/>
                </a:lnTo>
                <a:lnTo>
                  <a:pt x="15" y="94"/>
                </a:lnTo>
                <a:lnTo>
                  <a:pt x="15" y="92"/>
                </a:lnTo>
                <a:lnTo>
                  <a:pt x="16" y="92"/>
                </a:lnTo>
                <a:lnTo>
                  <a:pt x="16" y="89"/>
                </a:lnTo>
                <a:lnTo>
                  <a:pt x="17" y="89"/>
                </a:lnTo>
                <a:lnTo>
                  <a:pt x="17" y="83"/>
                </a:lnTo>
                <a:lnTo>
                  <a:pt x="19" y="83"/>
                </a:lnTo>
                <a:lnTo>
                  <a:pt x="19" y="81"/>
                </a:lnTo>
                <a:lnTo>
                  <a:pt x="20" y="81"/>
                </a:lnTo>
                <a:lnTo>
                  <a:pt x="20" y="73"/>
                </a:lnTo>
                <a:lnTo>
                  <a:pt x="21" y="73"/>
                </a:lnTo>
                <a:lnTo>
                  <a:pt x="21" y="72"/>
                </a:lnTo>
                <a:lnTo>
                  <a:pt x="23" y="72"/>
                </a:lnTo>
                <a:lnTo>
                  <a:pt x="23" y="70"/>
                </a:lnTo>
                <a:lnTo>
                  <a:pt x="25" y="70"/>
                </a:lnTo>
                <a:lnTo>
                  <a:pt x="25" y="66"/>
                </a:lnTo>
                <a:lnTo>
                  <a:pt x="27" y="66"/>
                </a:lnTo>
                <a:lnTo>
                  <a:pt x="27" y="64"/>
                </a:lnTo>
                <a:lnTo>
                  <a:pt x="28" y="64"/>
                </a:lnTo>
                <a:lnTo>
                  <a:pt x="28" y="62"/>
                </a:lnTo>
                <a:lnTo>
                  <a:pt x="31" y="62"/>
                </a:lnTo>
                <a:lnTo>
                  <a:pt x="31" y="58"/>
                </a:lnTo>
                <a:lnTo>
                  <a:pt x="33" y="58"/>
                </a:lnTo>
                <a:lnTo>
                  <a:pt x="33" y="54"/>
                </a:lnTo>
                <a:lnTo>
                  <a:pt x="37" y="54"/>
                </a:lnTo>
                <a:lnTo>
                  <a:pt x="37" y="51"/>
                </a:lnTo>
                <a:lnTo>
                  <a:pt x="41" y="51"/>
                </a:lnTo>
                <a:lnTo>
                  <a:pt x="41" y="51"/>
                </a:lnTo>
                <a:lnTo>
                  <a:pt x="42" y="51"/>
                </a:lnTo>
                <a:lnTo>
                  <a:pt x="42" y="49"/>
                </a:lnTo>
                <a:lnTo>
                  <a:pt x="46" y="49"/>
                </a:lnTo>
                <a:lnTo>
                  <a:pt x="46" y="47"/>
                </a:lnTo>
                <a:lnTo>
                  <a:pt x="47" y="47"/>
                </a:lnTo>
                <a:lnTo>
                  <a:pt x="47" y="45"/>
                </a:lnTo>
                <a:lnTo>
                  <a:pt x="48" y="45"/>
                </a:lnTo>
                <a:lnTo>
                  <a:pt x="48" y="43"/>
                </a:lnTo>
                <a:lnTo>
                  <a:pt x="54" y="43"/>
                </a:lnTo>
                <a:lnTo>
                  <a:pt x="54" y="41"/>
                </a:lnTo>
                <a:lnTo>
                  <a:pt x="58" y="41"/>
                </a:lnTo>
                <a:lnTo>
                  <a:pt x="58" y="37"/>
                </a:lnTo>
                <a:lnTo>
                  <a:pt x="60" y="37"/>
                </a:lnTo>
                <a:lnTo>
                  <a:pt x="60" y="35"/>
                </a:lnTo>
                <a:lnTo>
                  <a:pt x="66" y="35"/>
                </a:lnTo>
                <a:lnTo>
                  <a:pt x="66" y="33"/>
                </a:lnTo>
                <a:lnTo>
                  <a:pt x="71" y="33"/>
                </a:lnTo>
                <a:lnTo>
                  <a:pt x="71" y="31"/>
                </a:lnTo>
                <a:lnTo>
                  <a:pt x="102" y="31"/>
                </a:lnTo>
                <a:lnTo>
                  <a:pt x="102" y="29"/>
                </a:lnTo>
                <a:lnTo>
                  <a:pt x="113" y="29"/>
                </a:lnTo>
                <a:lnTo>
                  <a:pt x="113" y="27"/>
                </a:lnTo>
                <a:lnTo>
                  <a:pt x="120" y="27"/>
                </a:lnTo>
                <a:lnTo>
                  <a:pt x="120" y="26"/>
                </a:lnTo>
                <a:lnTo>
                  <a:pt x="121" y="26"/>
                </a:lnTo>
                <a:lnTo>
                  <a:pt x="121" y="24"/>
                </a:lnTo>
                <a:lnTo>
                  <a:pt x="123" y="24"/>
                </a:lnTo>
                <a:lnTo>
                  <a:pt x="123" y="24"/>
                </a:lnTo>
                <a:lnTo>
                  <a:pt x="133" y="24"/>
                </a:lnTo>
                <a:lnTo>
                  <a:pt x="133" y="22"/>
                </a:lnTo>
                <a:lnTo>
                  <a:pt x="149" y="22"/>
                </a:lnTo>
                <a:lnTo>
                  <a:pt x="149" y="20"/>
                </a:lnTo>
                <a:lnTo>
                  <a:pt x="175" y="20"/>
                </a:lnTo>
                <a:lnTo>
                  <a:pt x="175" y="18"/>
                </a:lnTo>
                <a:lnTo>
                  <a:pt x="182" y="18"/>
                </a:lnTo>
                <a:lnTo>
                  <a:pt x="182" y="16"/>
                </a:lnTo>
                <a:lnTo>
                  <a:pt x="187" y="16"/>
                </a:lnTo>
                <a:lnTo>
                  <a:pt x="187" y="14"/>
                </a:lnTo>
                <a:lnTo>
                  <a:pt x="222" y="14"/>
                </a:lnTo>
                <a:lnTo>
                  <a:pt x="222" y="12"/>
                </a:lnTo>
                <a:lnTo>
                  <a:pt x="236" y="12"/>
                </a:lnTo>
                <a:lnTo>
                  <a:pt x="236" y="8"/>
                </a:lnTo>
                <a:lnTo>
                  <a:pt x="246" y="8"/>
                </a:lnTo>
                <a:lnTo>
                  <a:pt x="246" y="8"/>
                </a:lnTo>
                <a:lnTo>
                  <a:pt x="342" y="8"/>
                </a:lnTo>
                <a:lnTo>
                  <a:pt x="342" y="6"/>
                </a:lnTo>
                <a:lnTo>
                  <a:pt x="355" y="6"/>
                </a:lnTo>
                <a:lnTo>
                  <a:pt x="355" y="4"/>
                </a:lnTo>
                <a:lnTo>
                  <a:pt x="369" y="4"/>
                </a:lnTo>
                <a:lnTo>
                  <a:pt x="369" y="4"/>
                </a:lnTo>
                <a:lnTo>
                  <a:pt x="466" y="4"/>
                </a:lnTo>
                <a:lnTo>
                  <a:pt x="466" y="2"/>
                </a:lnTo>
                <a:lnTo>
                  <a:pt x="482" y="2"/>
                </a:lnTo>
                <a:lnTo>
                  <a:pt x="48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</a:path>
            </a:pathLst>
          </a:custGeom>
          <a:noFill/>
          <a:ln w="57150" cap="rnd">
            <a:solidFill>
              <a:srgbClr val="F1FE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2673363" y="1362024"/>
            <a:ext cx="1514822" cy="715525"/>
            <a:chOff x="1733948" y="1510657"/>
            <a:chExt cx="1514822" cy="715525"/>
          </a:xfrm>
        </p:grpSpPr>
        <p:sp>
          <p:nvSpPr>
            <p:cNvPr id="91" name="Rectangle 88"/>
            <p:cNvSpPr>
              <a:spLocks noChangeArrowheads="1"/>
            </p:cNvSpPr>
            <p:nvPr/>
          </p:nvSpPr>
          <p:spPr bwMode="auto">
            <a:xfrm>
              <a:off x="2159316" y="1856850"/>
              <a:ext cx="7927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TAVR</a:t>
              </a:r>
            </a:p>
          </p:txBody>
        </p:sp>
        <p:sp>
          <p:nvSpPr>
            <p:cNvPr id="92" name="Rectangle 89"/>
            <p:cNvSpPr>
              <a:spLocks noChangeArrowheads="1"/>
            </p:cNvSpPr>
            <p:nvPr/>
          </p:nvSpPr>
          <p:spPr bwMode="auto">
            <a:xfrm>
              <a:off x="2169949" y="1510657"/>
              <a:ext cx="10788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Surgery</a:t>
              </a:r>
            </a:p>
          </p:txBody>
        </p:sp>
        <p:sp>
          <p:nvSpPr>
            <p:cNvPr id="93" name="Line 90"/>
            <p:cNvSpPr>
              <a:spLocks noChangeShapeType="1"/>
            </p:cNvSpPr>
            <p:nvPr/>
          </p:nvSpPr>
          <p:spPr bwMode="auto">
            <a:xfrm>
              <a:off x="1733948" y="2039003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00F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Line 91"/>
            <p:cNvSpPr>
              <a:spLocks noChangeShapeType="1"/>
            </p:cNvSpPr>
            <p:nvPr/>
          </p:nvSpPr>
          <p:spPr bwMode="auto">
            <a:xfrm>
              <a:off x="1733948" y="1692810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F1FE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0099DEE-1721-4F03-9203-1E620C2AFD5C}"/>
              </a:ext>
            </a:extLst>
          </p:cNvPr>
          <p:cNvGrpSpPr/>
          <p:nvPr/>
        </p:nvGrpSpPr>
        <p:grpSpPr>
          <a:xfrm>
            <a:off x="7328261" y="3828959"/>
            <a:ext cx="3535177" cy="987146"/>
            <a:chOff x="7328261" y="1426001"/>
            <a:chExt cx="3535177" cy="987146"/>
          </a:xfrm>
        </p:grpSpPr>
        <p:sp>
          <p:nvSpPr>
            <p:cNvPr id="96" name="Rectangle 30"/>
            <p:cNvSpPr>
              <a:spLocks noChangeArrowheads="1"/>
            </p:cNvSpPr>
            <p:nvPr/>
          </p:nvSpPr>
          <p:spPr bwMode="auto">
            <a:xfrm>
              <a:off x="7489893" y="2043815"/>
              <a:ext cx="33735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FE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</a:t>
              </a:r>
              <a:r>
                <a:rPr kumimoji="0" lang="en-US" altLang="en-US" sz="24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F1FE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superiority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1FE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= 0.001</a:t>
              </a:r>
            </a:p>
          </p:txBody>
        </p:sp>
        <p:sp>
          <p:nvSpPr>
            <p:cNvPr id="97" name="Rectangle 31"/>
            <p:cNvSpPr>
              <a:spLocks noChangeArrowheads="1"/>
            </p:cNvSpPr>
            <p:nvPr/>
          </p:nvSpPr>
          <p:spPr bwMode="auto">
            <a:xfrm>
              <a:off x="7328261" y="1426001"/>
              <a:ext cx="2559645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HR [95% CI] = </a:t>
              </a:r>
              <a:b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0.54 [0.37, 0.79]</a:t>
              </a:r>
            </a:p>
          </p:txBody>
        </p:sp>
      </p:grpSp>
      <p:sp>
        <p:nvSpPr>
          <p:cNvPr id="98" name="Rectangle 45"/>
          <p:cNvSpPr>
            <a:spLocks noChangeArrowheads="1"/>
          </p:cNvSpPr>
          <p:nvPr/>
        </p:nvSpPr>
        <p:spPr bwMode="auto">
          <a:xfrm rot="16200000">
            <a:off x="-407673" y="3100521"/>
            <a:ext cx="4037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Death, Stroke, or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Rehosp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(%)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3D8E28-9B5E-4BDF-BD5C-A2FF30B3E6FB}"/>
              </a:ext>
            </a:extLst>
          </p:cNvPr>
          <p:cNvGrpSpPr/>
          <p:nvPr/>
        </p:nvGrpSpPr>
        <p:grpSpPr>
          <a:xfrm>
            <a:off x="4261978" y="1319016"/>
            <a:ext cx="3373545" cy="968024"/>
            <a:chOff x="4544855" y="1445123"/>
            <a:chExt cx="3373545" cy="968024"/>
          </a:xfrm>
        </p:grpSpPr>
        <p:sp>
          <p:nvSpPr>
            <p:cNvPr id="61" name="Rectangle 30">
              <a:extLst>
                <a:ext uri="{FF2B5EF4-FFF2-40B4-BE49-F238E27FC236}">
                  <a16:creationId xmlns:a16="http://schemas.microsoft.com/office/drawing/2014/main" id="{BD6B0C0B-A154-42AA-81F4-04BDA2EFB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4855" y="2043815"/>
              <a:ext cx="33735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FE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</a:t>
              </a:r>
              <a:r>
                <a:rPr kumimoji="0" lang="en-US" altLang="en-US" sz="24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F1FE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non</a:t>
              </a:r>
              <a:r>
                <a:rPr kumimoji="0" lang="en-US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1FE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-inferiority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1FE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&lt; 0.001</a:t>
              </a:r>
            </a:p>
          </p:txBody>
        </p:sp>
        <p:sp>
          <p:nvSpPr>
            <p:cNvPr id="62" name="Rectangle 31">
              <a:extLst>
                <a:ext uri="{FF2B5EF4-FFF2-40B4-BE49-F238E27FC236}">
                  <a16:creationId xmlns:a16="http://schemas.microsoft.com/office/drawing/2014/main" id="{792EC358-3DD0-459C-8DB2-E704B85C7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978" y="1445123"/>
              <a:ext cx="2559645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Upper 95% CI of </a:t>
              </a:r>
              <a:b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risk diff = -2.5%</a:t>
              </a:r>
            </a:p>
          </p:txBody>
        </p:sp>
      </p:grpSp>
      <p:sp>
        <p:nvSpPr>
          <p:cNvPr id="84" name="Rectangle 26"/>
          <p:cNvSpPr>
            <a:spLocks noChangeArrowheads="1"/>
          </p:cNvSpPr>
          <p:nvPr/>
        </p:nvSpPr>
        <p:spPr bwMode="auto">
          <a:xfrm>
            <a:off x="8905244" y="3082812"/>
            <a:ext cx="65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8.5%</a:t>
            </a:r>
          </a:p>
        </p:txBody>
      </p:sp>
      <p:sp>
        <p:nvSpPr>
          <p:cNvPr id="85" name="Rectangle 27"/>
          <p:cNvSpPr>
            <a:spLocks noChangeArrowheads="1"/>
          </p:cNvSpPr>
          <p:nvPr/>
        </p:nvSpPr>
        <p:spPr bwMode="auto">
          <a:xfrm>
            <a:off x="2535468" y="2796116"/>
            <a:ext cx="65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9.3%</a:t>
            </a:r>
          </a:p>
        </p:txBody>
      </p:sp>
      <p:sp>
        <p:nvSpPr>
          <p:cNvPr id="86" name="Rectangle 28"/>
          <p:cNvSpPr>
            <a:spLocks noChangeArrowheads="1"/>
          </p:cNvSpPr>
          <p:nvPr/>
        </p:nvSpPr>
        <p:spPr bwMode="auto">
          <a:xfrm>
            <a:off x="8849827" y="1889976"/>
            <a:ext cx="7261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15.1%</a:t>
            </a:r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2745324" y="4351103"/>
            <a:ext cx="65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4.2%</a:t>
            </a:r>
          </a:p>
        </p:txBody>
      </p:sp>
      <p:sp>
        <p:nvSpPr>
          <p:cNvPr id="95" name="Rectangle 36"/>
          <p:cNvSpPr>
            <a:spLocks noChangeArrowheads="1"/>
          </p:cNvSpPr>
          <p:nvPr/>
        </p:nvSpPr>
        <p:spPr bwMode="auto">
          <a:xfrm>
            <a:off x="2029646" y="4916263"/>
            <a:ext cx="144557" cy="2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Rectangle 38"/>
          <p:cNvSpPr>
            <a:spLocks noChangeArrowheads="1"/>
          </p:cNvSpPr>
          <p:nvPr/>
        </p:nvSpPr>
        <p:spPr bwMode="auto">
          <a:xfrm>
            <a:off x="1957369" y="3022225"/>
            <a:ext cx="289113" cy="2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Line 30"/>
          <p:cNvSpPr>
            <a:spLocks noChangeShapeType="1"/>
          </p:cNvSpPr>
          <p:nvPr/>
        </p:nvSpPr>
        <p:spPr bwMode="auto">
          <a:xfrm flipH="1">
            <a:off x="2331094" y="5026864"/>
            <a:ext cx="41754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Line 217">
            <a:extLst>
              <a:ext uri="{FF2B5EF4-FFF2-40B4-BE49-F238E27FC236}">
                <a16:creationId xmlns:a16="http://schemas.microsoft.com/office/drawing/2014/main" id="{E1C5F251-B6EE-4F96-B1FC-9B3506FE8C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1523" y="3161816"/>
            <a:ext cx="5153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447040" tIns="223520" rIns="447040" bIns="2235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Line 219">
            <a:extLst>
              <a:ext uri="{FF2B5EF4-FFF2-40B4-BE49-F238E27FC236}">
                <a16:creationId xmlns:a16="http://schemas.microsoft.com/office/drawing/2014/main" id="{2CA6CA96-59C6-4790-8C61-690055250C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1523" y="1352398"/>
            <a:ext cx="5153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447040" tIns="223520" rIns="447040" bIns="2235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Rectangle 223">
            <a:extLst>
              <a:ext uri="{FF2B5EF4-FFF2-40B4-BE49-F238E27FC236}">
                <a16:creationId xmlns:a16="http://schemas.microsoft.com/office/drawing/2014/main" id="{5C883179-0310-4893-A9DF-7E0CC29D9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69" y="1215846"/>
            <a:ext cx="289113" cy="2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4703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3904447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4" grpId="0"/>
      <p:bldP spid="85" grpId="0"/>
      <p:bldP spid="86" grpId="0"/>
      <p:bldP spid="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54EEEF38-FA5E-544D-84B9-AF602051D9D0}"/>
              </a:ext>
            </a:extLst>
          </p:cNvPr>
          <p:cNvSpPr/>
          <p:nvPr/>
        </p:nvSpPr>
        <p:spPr bwMode="auto">
          <a:xfrm>
            <a:off x="2381637" y="1275889"/>
            <a:ext cx="7783088" cy="3793481"/>
          </a:xfrm>
          <a:prstGeom prst="rect">
            <a:avLst/>
          </a:prstGeom>
          <a:solidFill>
            <a:srgbClr val="0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ヒラギノ角ゴ Pro W3" pitchFamily="-111" charset="-128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575"/>
            <a:ext cx="12192000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All-Cause Mortality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45"/>
          <p:cNvSpPr>
            <a:spLocks noChangeArrowheads="1"/>
          </p:cNvSpPr>
          <p:nvPr/>
        </p:nvSpPr>
        <p:spPr bwMode="auto">
          <a:xfrm rot="16200000">
            <a:off x="75269" y="3040361"/>
            <a:ext cx="31499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All-Cause Mortality (%)</a:t>
            </a:r>
          </a:p>
        </p:txBody>
      </p:sp>
      <p:sp>
        <p:nvSpPr>
          <p:cNvPr id="81" name="Rectangle 11"/>
          <p:cNvSpPr>
            <a:spLocks noChangeArrowheads="1"/>
          </p:cNvSpPr>
          <p:nvPr/>
        </p:nvSpPr>
        <p:spPr bwMode="auto">
          <a:xfrm>
            <a:off x="2915565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" name="Rectangle 13"/>
          <p:cNvSpPr>
            <a:spLocks noChangeArrowheads="1"/>
          </p:cNvSpPr>
          <p:nvPr/>
        </p:nvSpPr>
        <p:spPr bwMode="auto">
          <a:xfrm>
            <a:off x="4012901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Rectangle 15"/>
          <p:cNvSpPr>
            <a:spLocks noChangeArrowheads="1"/>
          </p:cNvSpPr>
          <p:nvPr/>
        </p:nvSpPr>
        <p:spPr bwMode="auto">
          <a:xfrm>
            <a:off x="5719862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493</a:t>
            </a:r>
          </a:p>
        </p:txBody>
      </p:sp>
      <p:sp>
        <p:nvSpPr>
          <p:cNvPr id="84" name="Rectangle 17"/>
          <p:cNvSpPr>
            <a:spLocks noChangeArrowheads="1"/>
          </p:cNvSpPr>
          <p:nvPr/>
        </p:nvSpPr>
        <p:spPr bwMode="auto">
          <a:xfrm>
            <a:off x="7388192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Rectangle 18"/>
          <p:cNvSpPr>
            <a:spLocks noChangeArrowheads="1"/>
          </p:cNvSpPr>
          <p:nvPr/>
        </p:nvSpPr>
        <p:spPr bwMode="auto">
          <a:xfrm>
            <a:off x="2275313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Rectangle 20"/>
          <p:cNvSpPr>
            <a:spLocks noChangeArrowheads="1"/>
          </p:cNvSpPr>
          <p:nvPr/>
        </p:nvSpPr>
        <p:spPr bwMode="auto">
          <a:xfrm>
            <a:off x="2929193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445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Rectangle 22"/>
          <p:cNvSpPr>
            <a:spLocks noChangeArrowheads="1"/>
          </p:cNvSpPr>
          <p:nvPr/>
        </p:nvSpPr>
        <p:spPr bwMode="auto">
          <a:xfrm>
            <a:off x="4032357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438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Rectangle 24"/>
          <p:cNvSpPr>
            <a:spLocks noChangeArrowheads="1"/>
          </p:cNvSpPr>
          <p:nvPr/>
        </p:nvSpPr>
        <p:spPr bwMode="auto">
          <a:xfrm>
            <a:off x="5715630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433</a:t>
            </a:r>
          </a:p>
        </p:txBody>
      </p:sp>
      <p:sp>
        <p:nvSpPr>
          <p:cNvPr id="89" name="Rectangle 26"/>
          <p:cNvSpPr>
            <a:spLocks noChangeArrowheads="1"/>
          </p:cNvSpPr>
          <p:nvPr/>
        </p:nvSpPr>
        <p:spPr bwMode="auto">
          <a:xfrm>
            <a:off x="7388192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431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" name="Rectangle 17"/>
          <p:cNvSpPr>
            <a:spLocks noChangeArrowheads="1"/>
          </p:cNvSpPr>
          <p:nvPr/>
        </p:nvSpPr>
        <p:spPr bwMode="auto">
          <a:xfrm>
            <a:off x="9137633" y="6251476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488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Rectangle 26"/>
          <p:cNvSpPr>
            <a:spLocks noChangeArrowheads="1"/>
          </p:cNvSpPr>
          <p:nvPr/>
        </p:nvSpPr>
        <p:spPr bwMode="auto">
          <a:xfrm>
            <a:off x="9137633" y="5986780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" name="Rectangle 78"/>
          <p:cNvSpPr>
            <a:spLocks noChangeArrowheads="1"/>
          </p:cNvSpPr>
          <p:nvPr/>
        </p:nvSpPr>
        <p:spPr bwMode="auto">
          <a:xfrm>
            <a:off x="4215584" y="5488911"/>
            <a:ext cx="3217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Months from Procedure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5F5E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Rectangle 27">
            <a:extLst>
              <a:ext uri="{FF2B5EF4-FFF2-40B4-BE49-F238E27FC236}">
                <a16:creationId xmlns:a16="http://schemas.microsoft.com/office/drawing/2014/main" id="{B44FB23D-7F57-4CFA-8098-3B6732DC6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226" y="5726396"/>
            <a:ext cx="16927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Number at risk: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85F5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7" name="Rectangle 244">
            <a:extLst>
              <a:ext uri="{FF2B5EF4-FFF2-40B4-BE49-F238E27FC236}">
                <a16:creationId xmlns:a16="http://schemas.microsoft.com/office/drawing/2014/main" id="{19353014-3E0C-4981-BFD1-846488CD7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5415" y="5201141"/>
            <a:ext cx="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4703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Rectangle 25"/>
          <p:cNvSpPr>
            <a:spLocks noChangeArrowheads="1"/>
          </p:cNvSpPr>
          <p:nvPr/>
        </p:nvSpPr>
        <p:spPr bwMode="auto">
          <a:xfrm>
            <a:off x="9269074" y="4658036"/>
            <a:ext cx="6684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1.0%</a:t>
            </a:r>
          </a:p>
        </p:txBody>
      </p:sp>
      <p:sp>
        <p:nvSpPr>
          <p:cNvPr id="97" name="Rectangle 26"/>
          <p:cNvSpPr>
            <a:spLocks noChangeArrowheads="1"/>
          </p:cNvSpPr>
          <p:nvPr/>
        </p:nvSpPr>
        <p:spPr bwMode="auto">
          <a:xfrm>
            <a:off x="2634897" y="4441909"/>
            <a:ext cx="654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1.1%</a:t>
            </a:r>
          </a:p>
        </p:txBody>
      </p:sp>
      <p:sp>
        <p:nvSpPr>
          <p:cNvPr id="98" name="Rectangle 27"/>
          <p:cNvSpPr>
            <a:spLocks noChangeArrowheads="1"/>
          </p:cNvSpPr>
          <p:nvPr/>
        </p:nvSpPr>
        <p:spPr bwMode="auto">
          <a:xfrm>
            <a:off x="9299554" y="4397662"/>
            <a:ext cx="65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2.5%</a:t>
            </a:r>
          </a:p>
        </p:txBody>
      </p:sp>
      <p:sp>
        <p:nvSpPr>
          <p:cNvPr id="107" name="Rectangle 36"/>
          <p:cNvSpPr>
            <a:spLocks noChangeArrowheads="1"/>
          </p:cNvSpPr>
          <p:nvPr/>
        </p:nvSpPr>
        <p:spPr bwMode="auto">
          <a:xfrm>
            <a:off x="2029646" y="4916263"/>
            <a:ext cx="144557" cy="2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" name="Rectangle 38"/>
          <p:cNvSpPr>
            <a:spLocks noChangeArrowheads="1"/>
          </p:cNvSpPr>
          <p:nvPr/>
        </p:nvSpPr>
        <p:spPr bwMode="auto">
          <a:xfrm>
            <a:off x="1957369" y="3022225"/>
            <a:ext cx="289113" cy="2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5" name="Rectangle 24"/>
          <p:cNvSpPr>
            <a:spLocks noChangeArrowheads="1"/>
          </p:cNvSpPr>
          <p:nvPr/>
        </p:nvSpPr>
        <p:spPr bwMode="auto">
          <a:xfrm>
            <a:off x="2669670" y="5109149"/>
            <a:ext cx="654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0.4%</a:t>
            </a:r>
          </a:p>
        </p:txBody>
      </p:sp>
      <p:sp>
        <p:nvSpPr>
          <p:cNvPr id="101" name="Line 30"/>
          <p:cNvSpPr>
            <a:spLocks noChangeShapeType="1"/>
          </p:cNvSpPr>
          <p:nvPr/>
        </p:nvSpPr>
        <p:spPr bwMode="auto">
          <a:xfrm flipH="1">
            <a:off x="2331094" y="5033952"/>
            <a:ext cx="41754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2" name="Line 217">
            <a:extLst>
              <a:ext uri="{FF2B5EF4-FFF2-40B4-BE49-F238E27FC236}">
                <a16:creationId xmlns:a16="http://schemas.microsoft.com/office/drawing/2014/main" id="{E1C5F251-B6EE-4F96-B1FC-9B3506FE8C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1523" y="3161816"/>
            <a:ext cx="5153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447040" tIns="223520" rIns="447040" bIns="2235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4" name="Line 219">
            <a:extLst>
              <a:ext uri="{FF2B5EF4-FFF2-40B4-BE49-F238E27FC236}">
                <a16:creationId xmlns:a16="http://schemas.microsoft.com/office/drawing/2014/main" id="{2CA6CA96-59C6-4790-8C61-690055250C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1523" y="1352398"/>
            <a:ext cx="5153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447040" tIns="223520" rIns="447040" bIns="2235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" name="Rectangle 223">
            <a:extLst>
              <a:ext uri="{FF2B5EF4-FFF2-40B4-BE49-F238E27FC236}">
                <a16:creationId xmlns:a16="http://schemas.microsoft.com/office/drawing/2014/main" id="{5C883179-0310-4893-A9DF-7E0CC29D9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69" y="1215846"/>
            <a:ext cx="289113" cy="2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4703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</a:p>
        </p:txBody>
      </p:sp>
      <p:sp>
        <p:nvSpPr>
          <p:cNvPr id="188" name="Freeform 77"/>
          <p:cNvSpPr>
            <a:spLocks/>
          </p:cNvSpPr>
          <p:nvPr/>
        </p:nvSpPr>
        <p:spPr bwMode="auto">
          <a:xfrm>
            <a:off x="2417361" y="4836385"/>
            <a:ext cx="6882193" cy="172904"/>
          </a:xfrm>
          <a:custGeom>
            <a:avLst/>
            <a:gdLst>
              <a:gd name="T0" fmla="*/ 0 w 400"/>
              <a:gd name="T1" fmla="*/ 3 h 3"/>
              <a:gd name="T2" fmla="*/ 0 w 400"/>
              <a:gd name="T3" fmla="*/ 3 h 3"/>
              <a:gd name="T4" fmla="*/ 0 w 400"/>
              <a:gd name="T5" fmla="*/ 3 h 3"/>
              <a:gd name="T6" fmla="*/ 4 w 400"/>
              <a:gd name="T7" fmla="*/ 3 h 3"/>
              <a:gd name="T8" fmla="*/ 4 w 400"/>
              <a:gd name="T9" fmla="*/ 2 h 3"/>
              <a:gd name="T10" fmla="*/ 34 w 400"/>
              <a:gd name="T11" fmla="*/ 2 h 3"/>
              <a:gd name="T12" fmla="*/ 34 w 400"/>
              <a:gd name="T13" fmla="*/ 2 h 3"/>
              <a:gd name="T14" fmla="*/ 100 w 400"/>
              <a:gd name="T15" fmla="*/ 2 h 3"/>
              <a:gd name="T16" fmla="*/ 100 w 400"/>
              <a:gd name="T17" fmla="*/ 2 h 3"/>
              <a:gd name="T18" fmla="*/ 200 w 400"/>
              <a:gd name="T19" fmla="*/ 2 h 3"/>
              <a:gd name="T20" fmla="*/ 200 w 400"/>
              <a:gd name="T21" fmla="*/ 2 h 3"/>
              <a:gd name="T22" fmla="*/ 300 w 400"/>
              <a:gd name="T23" fmla="*/ 2 h 3"/>
              <a:gd name="T24" fmla="*/ 300 w 400"/>
              <a:gd name="T25" fmla="*/ 2 h 3"/>
              <a:gd name="T26" fmla="*/ 334 w 400"/>
              <a:gd name="T27" fmla="*/ 2 h 3"/>
              <a:gd name="T28" fmla="*/ 334 w 400"/>
              <a:gd name="T29" fmla="*/ 1 h 3"/>
              <a:gd name="T30" fmla="*/ 348 w 400"/>
              <a:gd name="T31" fmla="*/ 1 h 3"/>
              <a:gd name="T32" fmla="*/ 348 w 400"/>
              <a:gd name="T33" fmla="*/ 1 h 3"/>
              <a:gd name="T34" fmla="*/ 367 w 400"/>
              <a:gd name="T35" fmla="*/ 1 h 3"/>
              <a:gd name="T36" fmla="*/ 367 w 400"/>
              <a:gd name="T37" fmla="*/ 0 h 3"/>
              <a:gd name="T38" fmla="*/ 400 w 400"/>
              <a:gd name="T39" fmla="*/ 0 h 3"/>
              <a:gd name="T40" fmla="*/ 400 w 400"/>
              <a:gd name="T41" fmla="*/ 0 h 3"/>
              <a:gd name="T42" fmla="*/ 400 w 400"/>
              <a:gd name="T43" fmla="*/ 0 h 3"/>
              <a:gd name="T44" fmla="*/ 400 w 400"/>
              <a:gd name="T45" fmla="*/ 0 h 3"/>
              <a:gd name="T46" fmla="*/ 400 w 400"/>
              <a:gd name="T4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0" h="3">
                <a:moveTo>
                  <a:pt x="0" y="3"/>
                </a:moveTo>
                <a:lnTo>
                  <a:pt x="0" y="3"/>
                </a:lnTo>
                <a:lnTo>
                  <a:pt x="0" y="3"/>
                </a:lnTo>
                <a:lnTo>
                  <a:pt x="4" y="3"/>
                </a:lnTo>
                <a:lnTo>
                  <a:pt x="4" y="2"/>
                </a:lnTo>
                <a:lnTo>
                  <a:pt x="34" y="2"/>
                </a:lnTo>
                <a:lnTo>
                  <a:pt x="34" y="2"/>
                </a:lnTo>
                <a:lnTo>
                  <a:pt x="100" y="2"/>
                </a:lnTo>
                <a:lnTo>
                  <a:pt x="100" y="2"/>
                </a:lnTo>
                <a:lnTo>
                  <a:pt x="200" y="2"/>
                </a:lnTo>
                <a:lnTo>
                  <a:pt x="200" y="2"/>
                </a:lnTo>
                <a:lnTo>
                  <a:pt x="300" y="2"/>
                </a:lnTo>
                <a:lnTo>
                  <a:pt x="300" y="2"/>
                </a:lnTo>
                <a:lnTo>
                  <a:pt x="334" y="2"/>
                </a:lnTo>
                <a:lnTo>
                  <a:pt x="334" y="1"/>
                </a:lnTo>
                <a:lnTo>
                  <a:pt x="348" y="1"/>
                </a:lnTo>
                <a:lnTo>
                  <a:pt x="348" y="1"/>
                </a:lnTo>
                <a:lnTo>
                  <a:pt x="367" y="1"/>
                </a:lnTo>
                <a:lnTo>
                  <a:pt x="367" y="0"/>
                </a:lnTo>
                <a:lnTo>
                  <a:pt x="400" y="0"/>
                </a:lnTo>
                <a:lnTo>
                  <a:pt x="400" y="0"/>
                </a:lnTo>
                <a:lnTo>
                  <a:pt x="400" y="0"/>
                </a:lnTo>
                <a:lnTo>
                  <a:pt x="400" y="0"/>
                </a:lnTo>
                <a:lnTo>
                  <a:pt x="400" y="0"/>
                </a:lnTo>
              </a:path>
            </a:pathLst>
          </a:custGeom>
          <a:noFill/>
          <a:ln w="57150" cap="rnd">
            <a:solidFill>
              <a:srgbClr val="85F5E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9" name="Freeform 78"/>
          <p:cNvSpPr>
            <a:spLocks/>
          </p:cNvSpPr>
          <p:nvPr/>
        </p:nvSpPr>
        <p:spPr bwMode="auto">
          <a:xfrm>
            <a:off x="2417362" y="4589657"/>
            <a:ext cx="6860292" cy="419631"/>
          </a:xfrm>
          <a:custGeom>
            <a:avLst/>
            <a:gdLst>
              <a:gd name="T0" fmla="*/ 0 w 400"/>
              <a:gd name="T1" fmla="*/ 8 h 8"/>
              <a:gd name="T2" fmla="*/ 0 w 400"/>
              <a:gd name="T3" fmla="*/ 8 h 8"/>
              <a:gd name="T4" fmla="*/ 0 w 400"/>
              <a:gd name="T5" fmla="*/ 8 h 8"/>
              <a:gd name="T6" fmla="*/ 5 w 400"/>
              <a:gd name="T7" fmla="*/ 8 h 8"/>
              <a:gd name="T8" fmla="*/ 5 w 400"/>
              <a:gd name="T9" fmla="*/ 7 h 8"/>
              <a:gd name="T10" fmla="*/ 11 w 400"/>
              <a:gd name="T11" fmla="*/ 7 h 8"/>
              <a:gd name="T12" fmla="*/ 11 w 400"/>
              <a:gd name="T13" fmla="*/ 6 h 8"/>
              <a:gd name="T14" fmla="*/ 16 w 400"/>
              <a:gd name="T15" fmla="*/ 6 h 8"/>
              <a:gd name="T16" fmla="*/ 16 w 400"/>
              <a:gd name="T17" fmla="*/ 5 h 8"/>
              <a:gd name="T18" fmla="*/ 28 w 400"/>
              <a:gd name="T19" fmla="*/ 5 h 8"/>
              <a:gd name="T20" fmla="*/ 28 w 400"/>
              <a:gd name="T21" fmla="*/ 5 h 8"/>
              <a:gd name="T22" fmla="*/ 34 w 400"/>
              <a:gd name="T23" fmla="*/ 5 h 8"/>
              <a:gd name="T24" fmla="*/ 34 w 400"/>
              <a:gd name="T25" fmla="*/ 5 h 8"/>
              <a:gd name="T26" fmla="*/ 34 w 400"/>
              <a:gd name="T27" fmla="*/ 5 h 8"/>
              <a:gd name="T28" fmla="*/ 34 w 400"/>
              <a:gd name="T29" fmla="*/ 4 h 8"/>
              <a:gd name="T30" fmla="*/ 52 w 400"/>
              <a:gd name="T31" fmla="*/ 4 h 8"/>
              <a:gd name="T32" fmla="*/ 52 w 400"/>
              <a:gd name="T33" fmla="*/ 3 h 8"/>
              <a:gd name="T34" fmla="*/ 65 w 400"/>
              <a:gd name="T35" fmla="*/ 3 h 8"/>
              <a:gd name="T36" fmla="*/ 65 w 400"/>
              <a:gd name="T37" fmla="*/ 2 h 8"/>
              <a:gd name="T38" fmla="*/ 100 w 400"/>
              <a:gd name="T39" fmla="*/ 2 h 8"/>
              <a:gd name="T40" fmla="*/ 100 w 400"/>
              <a:gd name="T41" fmla="*/ 2 h 8"/>
              <a:gd name="T42" fmla="*/ 122 w 400"/>
              <a:gd name="T43" fmla="*/ 2 h 8"/>
              <a:gd name="T44" fmla="*/ 122 w 400"/>
              <a:gd name="T45" fmla="*/ 2 h 8"/>
              <a:gd name="T46" fmla="*/ 194 w 400"/>
              <a:gd name="T47" fmla="*/ 2 h 8"/>
              <a:gd name="T48" fmla="*/ 194 w 400"/>
              <a:gd name="T49" fmla="*/ 1 h 8"/>
              <a:gd name="T50" fmla="*/ 200 w 400"/>
              <a:gd name="T51" fmla="*/ 1 h 8"/>
              <a:gd name="T52" fmla="*/ 200 w 400"/>
              <a:gd name="T53" fmla="*/ 1 h 8"/>
              <a:gd name="T54" fmla="*/ 300 w 400"/>
              <a:gd name="T55" fmla="*/ 1 h 8"/>
              <a:gd name="T56" fmla="*/ 300 w 400"/>
              <a:gd name="T57" fmla="*/ 1 h 8"/>
              <a:gd name="T58" fmla="*/ 379 w 400"/>
              <a:gd name="T59" fmla="*/ 1 h 8"/>
              <a:gd name="T60" fmla="*/ 379 w 400"/>
              <a:gd name="T61" fmla="*/ 0 h 8"/>
              <a:gd name="T62" fmla="*/ 400 w 400"/>
              <a:gd name="T63" fmla="*/ 0 h 8"/>
              <a:gd name="T64" fmla="*/ 400 w 400"/>
              <a:gd name="T65" fmla="*/ 0 h 8"/>
              <a:gd name="T66" fmla="*/ 400 w 400"/>
              <a:gd name="T67" fmla="*/ 0 h 8"/>
              <a:gd name="T68" fmla="*/ 400 w 400"/>
              <a:gd name="T69" fmla="*/ 0 h 8"/>
              <a:gd name="T70" fmla="*/ 400 w 400"/>
              <a:gd name="T7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8">
                <a:moveTo>
                  <a:pt x="0" y="8"/>
                </a:moveTo>
                <a:lnTo>
                  <a:pt x="0" y="8"/>
                </a:lnTo>
                <a:lnTo>
                  <a:pt x="0" y="8"/>
                </a:lnTo>
                <a:lnTo>
                  <a:pt x="5" y="8"/>
                </a:lnTo>
                <a:lnTo>
                  <a:pt x="5" y="7"/>
                </a:lnTo>
                <a:lnTo>
                  <a:pt x="11" y="7"/>
                </a:lnTo>
                <a:lnTo>
                  <a:pt x="11" y="6"/>
                </a:lnTo>
                <a:lnTo>
                  <a:pt x="16" y="6"/>
                </a:lnTo>
                <a:lnTo>
                  <a:pt x="16" y="5"/>
                </a:lnTo>
                <a:lnTo>
                  <a:pt x="28" y="5"/>
                </a:lnTo>
                <a:lnTo>
                  <a:pt x="28" y="5"/>
                </a:lnTo>
                <a:lnTo>
                  <a:pt x="34" y="5"/>
                </a:lnTo>
                <a:lnTo>
                  <a:pt x="34" y="5"/>
                </a:lnTo>
                <a:lnTo>
                  <a:pt x="34" y="5"/>
                </a:lnTo>
                <a:lnTo>
                  <a:pt x="34" y="4"/>
                </a:lnTo>
                <a:lnTo>
                  <a:pt x="52" y="4"/>
                </a:lnTo>
                <a:lnTo>
                  <a:pt x="52" y="3"/>
                </a:lnTo>
                <a:lnTo>
                  <a:pt x="65" y="3"/>
                </a:lnTo>
                <a:lnTo>
                  <a:pt x="65" y="2"/>
                </a:lnTo>
                <a:lnTo>
                  <a:pt x="100" y="2"/>
                </a:lnTo>
                <a:lnTo>
                  <a:pt x="100" y="2"/>
                </a:lnTo>
                <a:lnTo>
                  <a:pt x="122" y="2"/>
                </a:lnTo>
                <a:lnTo>
                  <a:pt x="122" y="2"/>
                </a:lnTo>
                <a:lnTo>
                  <a:pt x="194" y="2"/>
                </a:lnTo>
                <a:lnTo>
                  <a:pt x="194" y="1"/>
                </a:lnTo>
                <a:lnTo>
                  <a:pt x="200" y="1"/>
                </a:lnTo>
                <a:lnTo>
                  <a:pt x="200" y="1"/>
                </a:lnTo>
                <a:lnTo>
                  <a:pt x="300" y="1"/>
                </a:lnTo>
                <a:lnTo>
                  <a:pt x="300" y="1"/>
                </a:lnTo>
                <a:lnTo>
                  <a:pt x="379" y="1"/>
                </a:lnTo>
                <a:lnTo>
                  <a:pt x="379" y="0"/>
                </a:lnTo>
                <a:lnTo>
                  <a:pt x="400" y="0"/>
                </a:lnTo>
                <a:lnTo>
                  <a:pt x="400" y="0"/>
                </a:lnTo>
                <a:lnTo>
                  <a:pt x="400" y="0"/>
                </a:lnTo>
                <a:lnTo>
                  <a:pt x="400" y="0"/>
                </a:lnTo>
                <a:lnTo>
                  <a:pt x="400" y="0"/>
                </a:lnTo>
              </a:path>
            </a:pathLst>
          </a:custGeom>
          <a:noFill/>
          <a:ln w="57150" cap="rnd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1" name="Rectangle 31"/>
          <p:cNvSpPr>
            <a:spLocks noChangeArrowheads="1"/>
          </p:cNvSpPr>
          <p:nvPr/>
        </p:nvSpPr>
        <p:spPr bwMode="auto">
          <a:xfrm>
            <a:off x="7421532" y="1405950"/>
            <a:ext cx="25596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HR [95% CI] = 0.41 [0.14, 1.17]</a:t>
            </a:r>
          </a:p>
        </p:txBody>
      </p:sp>
      <p:sp>
        <p:nvSpPr>
          <p:cNvPr id="202" name="Rectangle 9"/>
          <p:cNvSpPr>
            <a:spLocks noChangeArrowheads="1"/>
          </p:cNvSpPr>
          <p:nvPr/>
        </p:nvSpPr>
        <p:spPr bwMode="auto">
          <a:xfrm>
            <a:off x="2276842" y="625837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496</a:t>
            </a:r>
          </a:p>
        </p:txBody>
      </p:sp>
      <p:sp>
        <p:nvSpPr>
          <p:cNvPr id="203" name="Rectangle 28"/>
          <p:cNvSpPr>
            <a:spLocks noChangeArrowheads="1"/>
          </p:cNvSpPr>
          <p:nvPr/>
        </p:nvSpPr>
        <p:spPr bwMode="auto">
          <a:xfrm>
            <a:off x="1285343" y="6258373"/>
            <a:ext cx="594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TAVR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" name="Rectangle 29"/>
          <p:cNvSpPr>
            <a:spLocks noChangeArrowheads="1"/>
          </p:cNvSpPr>
          <p:nvPr/>
        </p:nvSpPr>
        <p:spPr bwMode="auto">
          <a:xfrm>
            <a:off x="1285345" y="6005709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Surgery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Rectangle 30">
            <a:extLst>
              <a:ext uri="{FF2B5EF4-FFF2-40B4-BE49-F238E27FC236}">
                <a16:creationId xmlns:a16="http://schemas.microsoft.com/office/drawing/2014/main" id="{BEF85D1B-2BDD-4055-BDF1-6AA3D92C1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3238" y="1793527"/>
            <a:ext cx="159164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 = 0.09</a:t>
            </a:r>
          </a:p>
        </p:txBody>
      </p:sp>
      <p:sp>
        <p:nvSpPr>
          <p:cNvPr id="68" name="Line 42"/>
          <p:cNvSpPr>
            <a:spLocks noChangeShapeType="1"/>
          </p:cNvSpPr>
          <p:nvPr/>
        </p:nvSpPr>
        <p:spPr bwMode="auto">
          <a:xfrm>
            <a:off x="2439221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Line 43"/>
          <p:cNvSpPr>
            <a:spLocks noChangeShapeType="1"/>
          </p:cNvSpPr>
          <p:nvPr/>
        </p:nvSpPr>
        <p:spPr bwMode="auto">
          <a:xfrm flipV="1">
            <a:off x="3004688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Line 44"/>
          <p:cNvSpPr>
            <a:spLocks noChangeShapeType="1"/>
          </p:cNvSpPr>
          <p:nvPr/>
        </p:nvSpPr>
        <p:spPr bwMode="auto">
          <a:xfrm flipV="1">
            <a:off x="3567865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Line 45"/>
          <p:cNvSpPr>
            <a:spLocks noChangeShapeType="1"/>
          </p:cNvSpPr>
          <p:nvPr/>
        </p:nvSpPr>
        <p:spPr bwMode="auto">
          <a:xfrm>
            <a:off x="4131041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Line 46"/>
          <p:cNvSpPr>
            <a:spLocks noChangeShapeType="1"/>
          </p:cNvSpPr>
          <p:nvPr/>
        </p:nvSpPr>
        <p:spPr bwMode="auto">
          <a:xfrm flipV="1">
            <a:off x="4694218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Line 47"/>
          <p:cNvSpPr>
            <a:spLocks noChangeShapeType="1"/>
          </p:cNvSpPr>
          <p:nvPr/>
        </p:nvSpPr>
        <p:spPr bwMode="auto">
          <a:xfrm flipV="1">
            <a:off x="5257395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Line 48"/>
          <p:cNvSpPr>
            <a:spLocks noChangeShapeType="1"/>
          </p:cNvSpPr>
          <p:nvPr/>
        </p:nvSpPr>
        <p:spPr bwMode="auto">
          <a:xfrm>
            <a:off x="5820572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Line 49"/>
          <p:cNvSpPr>
            <a:spLocks noChangeShapeType="1"/>
          </p:cNvSpPr>
          <p:nvPr/>
        </p:nvSpPr>
        <p:spPr bwMode="auto">
          <a:xfrm flipV="1">
            <a:off x="6383749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Line 50"/>
          <p:cNvSpPr>
            <a:spLocks noChangeShapeType="1"/>
          </p:cNvSpPr>
          <p:nvPr/>
        </p:nvSpPr>
        <p:spPr bwMode="auto">
          <a:xfrm flipV="1">
            <a:off x="6946926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Line 51"/>
          <p:cNvSpPr>
            <a:spLocks noChangeShapeType="1"/>
          </p:cNvSpPr>
          <p:nvPr/>
        </p:nvSpPr>
        <p:spPr bwMode="auto">
          <a:xfrm>
            <a:off x="7510103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Line 52"/>
          <p:cNvSpPr>
            <a:spLocks noChangeShapeType="1"/>
          </p:cNvSpPr>
          <p:nvPr/>
        </p:nvSpPr>
        <p:spPr bwMode="auto">
          <a:xfrm flipV="1">
            <a:off x="8073280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Line 53"/>
          <p:cNvSpPr>
            <a:spLocks noChangeShapeType="1"/>
          </p:cNvSpPr>
          <p:nvPr/>
        </p:nvSpPr>
        <p:spPr bwMode="auto">
          <a:xfrm flipV="1">
            <a:off x="8638745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Line 54"/>
          <p:cNvSpPr>
            <a:spLocks noChangeShapeType="1"/>
          </p:cNvSpPr>
          <p:nvPr/>
        </p:nvSpPr>
        <p:spPr bwMode="auto">
          <a:xfrm>
            <a:off x="9201922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Rectangle 56"/>
          <p:cNvSpPr>
            <a:spLocks noChangeArrowheads="1"/>
          </p:cNvSpPr>
          <p:nvPr/>
        </p:nvSpPr>
        <p:spPr bwMode="auto">
          <a:xfrm>
            <a:off x="2392800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" name="Rectangle 57"/>
          <p:cNvSpPr>
            <a:spLocks noChangeArrowheads="1"/>
          </p:cNvSpPr>
          <p:nvPr/>
        </p:nvSpPr>
        <p:spPr bwMode="auto">
          <a:xfrm>
            <a:off x="4084619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Rectangle 58"/>
          <p:cNvSpPr>
            <a:spLocks noChangeArrowheads="1"/>
          </p:cNvSpPr>
          <p:nvPr/>
        </p:nvSpPr>
        <p:spPr bwMode="auto">
          <a:xfrm>
            <a:off x="5774147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" name="Rectangle 59"/>
          <p:cNvSpPr>
            <a:spLocks noChangeArrowheads="1"/>
          </p:cNvSpPr>
          <p:nvPr/>
        </p:nvSpPr>
        <p:spPr bwMode="auto">
          <a:xfrm>
            <a:off x="7463682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" name="Rectangle 60"/>
          <p:cNvSpPr>
            <a:spLocks noChangeArrowheads="1"/>
          </p:cNvSpPr>
          <p:nvPr/>
        </p:nvSpPr>
        <p:spPr bwMode="auto">
          <a:xfrm>
            <a:off x="9113789" y="5180613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673363" y="1362024"/>
            <a:ext cx="1514822" cy="715525"/>
            <a:chOff x="1733948" y="1510657"/>
            <a:chExt cx="1514822" cy="715525"/>
          </a:xfrm>
        </p:grpSpPr>
        <p:sp>
          <p:nvSpPr>
            <p:cNvPr id="60" name="Rectangle 88"/>
            <p:cNvSpPr>
              <a:spLocks noChangeArrowheads="1"/>
            </p:cNvSpPr>
            <p:nvPr/>
          </p:nvSpPr>
          <p:spPr bwMode="auto">
            <a:xfrm>
              <a:off x="2159316" y="1856850"/>
              <a:ext cx="7927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TAVR</a:t>
              </a:r>
            </a:p>
          </p:txBody>
        </p:sp>
        <p:sp>
          <p:nvSpPr>
            <p:cNvPr id="61" name="Rectangle 89"/>
            <p:cNvSpPr>
              <a:spLocks noChangeArrowheads="1"/>
            </p:cNvSpPr>
            <p:nvPr/>
          </p:nvSpPr>
          <p:spPr bwMode="auto">
            <a:xfrm>
              <a:off x="2169949" y="1510657"/>
              <a:ext cx="10788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Surgery</a:t>
              </a:r>
            </a:p>
          </p:txBody>
        </p:sp>
        <p:sp>
          <p:nvSpPr>
            <p:cNvPr id="62" name="Line 90"/>
            <p:cNvSpPr>
              <a:spLocks noChangeShapeType="1"/>
            </p:cNvSpPr>
            <p:nvPr/>
          </p:nvSpPr>
          <p:spPr bwMode="auto">
            <a:xfrm>
              <a:off x="1733948" y="2039003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00F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Line 91"/>
            <p:cNvSpPr>
              <a:spLocks noChangeShapeType="1"/>
            </p:cNvSpPr>
            <p:nvPr/>
          </p:nvSpPr>
          <p:spPr bwMode="auto">
            <a:xfrm>
              <a:off x="1733948" y="1692810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F1FE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0058202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54EEEF38-FA5E-544D-84B9-AF602051D9D0}"/>
              </a:ext>
            </a:extLst>
          </p:cNvPr>
          <p:cNvSpPr/>
          <p:nvPr/>
        </p:nvSpPr>
        <p:spPr bwMode="auto">
          <a:xfrm>
            <a:off x="2381637" y="1275889"/>
            <a:ext cx="7783088" cy="3793481"/>
          </a:xfrm>
          <a:prstGeom prst="rect">
            <a:avLst/>
          </a:prstGeom>
          <a:solidFill>
            <a:srgbClr val="0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ヒラギノ角ゴ Pro W3" pitchFamily="-111" charset="-128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575"/>
            <a:ext cx="12192000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All Stroke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45"/>
          <p:cNvSpPr>
            <a:spLocks noChangeArrowheads="1"/>
          </p:cNvSpPr>
          <p:nvPr/>
        </p:nvSpPr>
        <p:spPr bwMode="auto">
          <a:xfrm rot="16200000">
            <a:off x="709255" y="3040361"/>
            <a:ext cx="1881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 Stroke (%)</a:t>
            </a:r>
          </a:p>
        </p:txBody>
      </p:sp>
      <p:sp>
        <p:nvSpPr>
          <p:cNvPr id="81" name="Rectangle 11"/>
          <p:cNvSpPr>
            <a:spLocks noChangeArrowheads="1"/>
          </p:cNvSpPr>
          <p:nvPr/>
        </p:nvSpPr>
        <p:spPr bwMode="auto">
          <a:xfrm>
            <a:off x="2915565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" name="Rectangle 13"/>
          <p:cNvSpPr>
            <a:spLocks noChangeArrowheads="1"/>
          </p:cNvSpPr>
          <p:nvPr/>
        </p:nvSpPr>
        <p:spPr bwMode="auto">
          <a:xfrm>
            <a:off x="4012901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Rectangle 15"/>
          <p:cNvSpPr>
            <a:spLocks noChangeArrowheads="1"/>
          </p:cNvSpPr>
          <p:nvPr/>
        </p:nvSpPr>
        <p:spPr bwMode="auto">
          <a:xfrm>
            <a:off x="5719862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489</a:t>
            </a:r>
          </a:p>
        </p:txBody>
      </p:sp>
      <p:sp>
        <p:nvSpPr>
          <p:cNvPr id="84" name="Rectangle 17"/>
          <p:cNvSpPr>
            <a:spLocks noChangeArrowheads="1"/>
          </p:cNvSpPr>
          <p:nvPr/>
        </p:nvSpPr>
        <p:spPr bwMode="auto">
          <a:xfrm>
            <a:off x="7388192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487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Rectangle 18"/>
          <p:cNvSpPr>
            <a:spLocks noChangeArrowheads="1"/>
          </p:cNvSpPr>
          <p:nvPr/>
        </p:nvSpPr>
        <p:spPr bwMode="auto">
          <a:xfrm>
            <a:off x="2275313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Rectangle 20"/>
          <p:cNvSpPr>
            <a:spLocks noChangeArrowheads="1"/>
          </p:cNvSpPr>
          <p:nvPr/>
        </p:nvSpPr>
        <p:spPr bwMode="auto">
          <a:xfrm>
            <a:off x="2929193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435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Rectangle 22"/>
          <p:cNvSpPr>
            <a:spLocks noChangeArrowheads="1"/>
          </p:cNvSpPr>
          <p:nvPr/>
        </p:nvSpPr>
        <p:spPr bwMode="auto">
          <a:xfrm>
            <a:off x="4032357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Rectangle 24"/>
          <p:cNvSpPr>
            <a:spLocks noChangeArrowheads="1"/>
          </p:cNvSpPr>
          <p:nvPr/>
        </p:nvSpPr>
        <p:spPr bwMode="auto">
          <a:xfrm>
            <a:off x="5735086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423</a:t>
            </a:r>
          </a:p>
        </p:txBody>
      </p:sp>
      <p:sp>
        <p:nvSpPr>
          <p:cNvPr id="89" name="Rectangle 26"/>
          <p:cNvSpPr>
            <a:spLocks noChangeArrowheads="1"/>
          </p:cNvSpPr>
          <p:nvPr/>
        </p:nvSpPr>
        <p:spPr bwMode="auto">
          <a:xfrm>
            <a:off x="7407648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" name="Rectangle 17"/>
          <p:cNvSpPr>
            <a:spLocks noChangeArrowheads="1"/>
          </p:cNvSpPr>
          <p:nvPr/>
        </p:nvSpPr>
        <p:spPr bwMode="auto">
          <a:xfrm>
            <a:off x="9137633" y="6251476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484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Rectangle 26"/>
          <p:cNvSpPr>
            <a:spLocks noChangeArrowheads="1"/>
          </p:cNvSpPr>
          <p:nvPr/>
        </p:nvSpPr>
        <p:spPr bwMode="auto">
          <a:xfrm>
            <a:off x="9137633" y="5986780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417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" name="Rectangle 78"/>
          <p:cNvSpPr>
            <a:spLocks noChangeArrowheads="1"/>
          </p:cNvSpPr>
          <p:nvPr/>
        </p:nvSpPr>
        <p:spPr bwMode="auto">
          <a:xfrm>
            <a:off x="4215584" y="5488911"/>
            <a:ext cx="3217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Months from Procedure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5F5E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Rectangle 27">
            <a:extLst>
              <a:ext uri="{FF2B5EF4-FFF2-40B4-BE49-F238E27FC236}">
                <a16:creationId xmlns:a16="http://schemas.microsoft.com/office/drawing/2014/main" id="{B44FB23D-7F57-4CFA-8098-3B6732DC6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226" y="5726396"/>
            <a:ext cx="16927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Number at risk: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85F5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7" name="Rectangle 244">
            <a:extLst>
              <a:ext uri="{FF2B5EF4-FFF2-40B4-BE49-F238E27FC236}">
                <a16:creationId xmlns:a16="http://schemas.microsoft.com/office/drawing/2014/main" id="{19353014-3E0C-4981-BFD1-846488CD7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5415" y="5201141"/>
            <a:ext cx="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4703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1" name="Rectangle 31"/>
          <p:cNvSpPr>
            <a:spLocks noChangeArrowheads="1"/>
          </p:cNvSpPr>
          <p:nvPr/>
        </p:nvSpPr>
        <p:spPr bwMode="auto">
          <a:xfrm>
            <a:off x="7421532" y="1405950"/>
            <a:ext cx="25596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HR [95% CI] = 0.38 [0.15, 1.00]</a:t>
            </a:r>
          </a:p>
        </p:txBody>
      </p:sp>
      <p:sp>
        <p:nvSpPr>
          <p:cNvPr id="202" name="Rectangle 9"/>
          <p:cNvSpPr>
            <a:spLocks noChangeArrowheads="1"/>
          </p:cNvSpPr>
          <p:nvPr/>
        </p:nvSpPr>
        <p:spPr bwMode="auto">
          <a:xfrm>
            <a:off x="2276842" y="625837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496</a:t>
            </a:r>
          </a:p>
        </p:txBody>
      </p:sp>
      <p:sp>
        <p:nvSpPr>
          <p:cNvPr id="203" name="Rectangle 28"/>
          <p:cNvSpPr>
            <a:spLocks noChangeArrowheads="1"/>
          </p:cNvSpPr>
          <p:nvPr/>
        </p:nvSpPr>
        <p:spPr bwMode="auto">
          <a:xfrm>
            <a:off x="1285343" y="6258373"/>
            <a:ext cx="594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TAVR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Rectangle 29"/>
          <p:cNvSpPr>
            <a:spLocks noChangeArrowheads="1"/>
          </p:cNvSpPr>
          <p:nvPr/>
        </p:nvSpPr>
        <p:spPr bwMode="auto">
          <a:xfrm>
            <a:off x="1285345" y="6005709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Surgery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" name="Freeform 77"/>
          <p:cNvSpPr>
            <a:spLocks/>
          </p:cNvSpPr>
          <p:nvPr/>
        </p:nvSpPr>
        <p:spPr bwMode="auto">
          <a:xfrm>
            <a:off x="2438645" y="4805917"/>
            <a:ext cx="6840034" cy="215840"/>
          </a:xfrm>
          <a:custGeom>
            <a:avLst/>
            <a:gdLst>
              <a:gd name="T0" fmla="*/ 0 w 400"/>
              <a:gd name="T1" fmla="*/ 4 h 4"/>
              <a:gd name="T2" fmla="*/ 0 w 400"/>
              <a:gd name="T3" fmla="*/ 4 h 4"/>
              <a:gd name="T4" fmla="*/ 0 w 400"/>
              <a:gd name="T5" fmla="*/ 4 h 4"/>
              <a:gd name="T6" fmla="*/ 6 w 400"/>
              <a:gd name="T7" fmla="*/ 4 h 4"/>
              <a:gd name="T8" fmla="*/ 6 w 400"/>
              <a:gd name="T9" fmla="*/ 3 h 4"/>
              <a:gd name="T10" fmla="*/ 7 w 400"/>
              <a:gd name="T11" fmla="*/ 3 h 4"/>
              <a:gd name="T12" fmla="*/ 7 w 400"/>
              <a:gd name="T13" fmla="*/ 2 h 4"/>
              <a:gd name="T14" fmla="*/ 34 w 400"/>
              <a:gd name="T15" fmla="*/ 2 h 4"/>
              <a:gd name="T16" fmla="*/ 34 w 400"/>
              <a:gd name="T17" fmla="*/ 2 h 4"/>
              <a:gd name="T18" fmla="*/ 100 w 400"/>
              <a:gd name="T19" fmla="*/ 2 h 4"/>
              <a:gd name="T20" fmla="*/ 100 w 400"/>
              <a:gd name="T21" fmla="*/ 2 h 4"/>
              <a:gd name="T22" fmla="*/ 192 w 400"/>
              <a:gd name="T23" fmla="*/ 2 h 4"/>
              <a:gd name="T24" fmla="*/ 192 w 400"/>
              <a:gd name="T25" fmla="*/ 2 h 4"/>
              <a:gd name="T26" fmla="*/ 200 w 400"/>
              <a:gd name="T27" fmla="*/ 2 h 4"/>
              <a:gd name="T28" fmla="*/ 200 w 400"/>
              <a:gd name="T29" fmla="*/ 2 h 4"/>
              <a:gd name="T30" fmla="*/ 255 w 400"/>
              <a:gd name="T31" fmla="*/ 2 h 4"/>
              <a:gd name="T32" fmla="*/ 255 w 400"/>
              <a:gd name="T33" fmla="*/ 1 h 4"/>
              <a:gd name="T34" fmla="*/ 300 w 400"/>
              <a:gd name="T35" fmla="*/ 1 h 4"/>
              <a:gd name="T36" fmla="*/ 300 w 400"/>
              <a:gd name="T37" fmla="*/ 1 h 4"/>
              <a:gd name="T38" fmla="*/ 320 w 400"/>
              <a:gd name="T39" fmla="*/ 1 h 4"/>
              <a:gd name="T40" fmla="*/ 320 w 400"/>
              <a:gd name="T41" fmla="*/ 0 h 4"/>
              <a:gd name="T42" fmla="*/ 400 w 400"/>
              <a:gd name="T43" fmla="*/ 0 h 4"/>
              <a:gd name="T44" fmla="*/ 400 w 400"/>
              <a:gd name="T45" fmla="*/ 0 h 4"/>
              <a:gd name="T46" fmla="*/ 400 w 400"/>
              <a:gd name="T47" fmla="*/ 0 h 4"/>
              <a:gd name="T48" fmla="*/ 400 w 400"/>
              <a:gd name="T49" fmla="*/ 0 h 4"/>
              <a:gd name="T50" fmla="*/ 400 w 400"/>
              <a:gd name="T5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00" h="4">
                <a:moveTo>
                  <a:pt x="0" y="4"/>
                </a:moveTo>
                <a:lnTo>
                  <a:pt x="0" y="4"/>
                </a:lnTo>
                <a:lnTo>
                  <a:pt x="0" y="4"/>
                </a:lnTo>
                <a:lnTo>
                  <a:pt x="6" y="4"/>
                </a:lnTo>
                <a:lnTo>
                  <a:pt x="6" y="3"/>
                </a:lnTo>
                <a:lnTo>
                  <a:pt x="7" y="3"/>
                </a:lnTo>
                <a:lnTo>
                  <a:pt x="7" y="2"/>
                </a:lnTo>
                <a:lnTo>
                  <a:pt x="34" y="2"/>
                </a:lnTo>
                <a:lnTo>
                  <a:pt x="34" y="2"/>
                </a:lnTo>
                <a:lnTo>
                  <a:pt x="100" y="2"/>
                </a:lnTo>
                <a:lnTo>
                  <a:pt x="100" y="2"/>
                </a:lnTo>
                <a:lnTo>
                  <a:pt x="192" y="2"/>
                </a:lnTo>
                <a:lnTo>
                  <a:pt x="192" y="2"/>
                </a:lnTo>
                <a:lnTo>
                  <a:pt x="200" y="2"/>
                </a:lnTo>
                <a:lnTo>
                  <a:pt x="200" y="2"/>
                </a:lnTo>
                <a:lnTo>
                  <a:pt x="255" y="2"/>
                </a:lnTo>
                <a:lnTo>
                  <a:pt x="255" y="1"/>
                </a:lnTo>
                <a:lnTo>
                  <a:pt x="300" y="1"/>
                </a:lnTo>
                <a:lnTo>
                  <a:pt x="300" y="1"/>
                </a:lnTo>
                <a:lnTo>
                  <a:pt x="320" y="1"/>
                </a:lnTo>
                <a:lnTo>
                  <a:pt x="320" y="0"/>
                </a:lnTo>
                <a:lnTo>
                  <a:pt x="400" y="0"/>
                </a:lnTo>
                <a:lnTo>
                  <a:pt x="400" y="0"/>
                </a:lnTo>
                <a:lnTo>
                  <a:pt x="400" y="0"/>
                </a:lnTo>
                <a:lnTo>
                  <a:pt x="400" y="0"/>
                </a:lnTo>
                <a:lnTo>
                  <a:pt x="400" y="0"/>
                </a:lnTo>
              </a:path>
            </a:pathLst>
          </a:custGeom>
          <a:noFill/>
          <a:ln w="57150" cap="rnd">
            <a:solidFill>
              <a:srgbClr val="85F5E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Freeform 78"/>
          <p:cNvSpPr>
            <a:spLocks/>
          </p:cNvSpPr>
          <p:nvPr/>
        </p:nvSpPr>
        <p:spPr bwMode="auto">
          <a:xfrm>
            <a:off x="2438646" y="4457700"/>
            <a:ext cx="6826558" cy="564057"/>
          </a:xfrm>
          <a:custGeom>
            <a:avLst/>
            <a:gdLst>
              <a:gd name="T0" fmla="*/ 0 w 400"/>
              <a:gd name="T1" fmla="*/ 10 h 10"/>
              <a:gd name="T2" fmla="*/ 0 w 400"/>
              <a:gd name="T3" fmla="*/ 10 h 10"/>
              <a:gd name="T4" fmla="*/ 0 w 400"/>
              <a:gd name="T5" fmla="*/ 8 h 10"/>
              <a:gd name="T6" fmla="*/ 1 w 400"/>
              <a:gd name="T7" fmla="*/ 8 h 10"/>
              <a:gd name="T8" fmla="*/ 1 w 400"/>
              <a:gd name="T9" fmla="*/ 7 h 10"/>
              <a:gd name="T10" fmla="*/ 4 w 400"/>
              <a:gd name="T11" fmla="*/ 7 h 10"/>
              <a:gd name="T12" fmla="*/ 4 w 400"/>
              <a:gd name="T13" fmla="*/ 5 h 10"/>
              <a:gd name="T14" fmla="*/ 5 w 400"/>
              <a:gd name="T15" fmla="*/ 5 h 10"/>
              <a:gd name="T16" fmla="*/ 5 w 400"/>
              <a:gd name="T17" fmla="*/ 4 h 10"/>
              <a:gd name="T18" fmla="*/ 6 w 400"/>
              <a:gd name="T19" fmla="*/ 4 h 10"/>
              <a:gd name="T20" fmla="*/ 6 w 400"/>
              <a:gd name="T21" fmla="*/ 4 h 10"/>
              <a:gd name="T22" fmla="*/ 9 w 400"/>
              <a:gd name="T23" fmla="*/ 4 h 10"/>
              <a:gd name="T24" fmla="*/ 9 w 400"/>
              <a:gd name="T25" fmla="*/ 3 h 10"/>
              <a:gd name="T26" fmla="*/ 10 w 400"/>
              <a:gd name="T27" fmla="*/ 3 h 10"/>
              <a:gd name="T28" fmla="*/ 10 w 400"/>
              <a:gd name="T29" fmla="*/ 2 h 10"/>
              <a:gd name="T30" fmla="*/ 34 w 400"/>
              <a:gd name="T31" fmla="*/ 2 h 10"/>
              <a:gd name="T32" fmla="*/ 34 w 400"/>
              <a:gd name="T33" fmla="*/ 2 h 10"/>
              <a:gd name="T34" fmla="*/ 47 w 400"/>
              <a:gd name="T35" fmla="*/ 2 h 10"/>
              <a:gd name="T36" fmla="*/ 47 w 400"/>
              <a:gd name="T37" fmla="*/ 1 h 10"/>
              <a:gd name="T38" fmla="*/ 100 w 400"/>
              <a:gd name="T39" fmla="*/ 1 h 10"/>
              <a:gd name="T40" fmla="*/ 100 w 400"/>
              <a:gd name="T41" fmla="*/ 1 h 10"/>
              <a:gd name="T42" fmla="*/ 181 w 400"/>
              <a:gd name="T43" fmla="*/ 1 h 10"/>
              <a:gd name="T44" fmla="*/ 181 w 400"/>
              <a:gd name="T45" fmla="*/ 0 h 10"/>
              <a:gd name="T46" fmla="*/ 200 w 400"/>
              <a:gd name="T47" fmla="*/ 0 h 10"/>
              <a:gd name="T48" fmla="*/ 200 w 400"/>
              <a:gd name="T49" fmla="*/ 0 h 10"/>
              <a:gd name="T50" fmla="*/ 300 w 400"/>
              <a:gd name="T51" fmla="*/ 0 h 10"/>
              <a:gd name="T52" fmla="*/ 300 w 400"/>
              <a:gd name="T53" fmla="*/ 0 h 10"/>
              <a:gd name="T54" fmla="*/ 400 w 400"/>
              <a:gd name="T55" fmla="*/ 0 h 10"/>
              <a:gd name="T56" fmla="*/ 400 w 400"/>
              <a:gd name="T57" fmla="*/ 0 h 10"/>
              <a:gd name="T58" fmla="*/ 400 w 400"/>
              <a:gd name="T59" fmla="*/ 0 h 10"/>
              <a:gd name="T60" fmla="*/ 400 w 400"/>
              <a:gd name="T61" fmla="*/ 0 h 10"/>
              <a:gd name="T62" fmla="*/ 400 w 400"/>
              <a:gd name="T6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10">
                <a:moveTo>
                  <a:pt x="0" y="10"/>
                </a:moveTo>
                <a:lnTo>
                  <a:pt x="0" y="10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4" y="7"/>
                </a:lnTo>
                <a:lnTo>
                  <a:pt x="4" y="5"/>
                </a:lnTo>
                <a:lnTo>
                  <a:pt x="5" y="5"/>
                </a:lnTo>
                <a:lnTo>
                  <a:pt x="5" y="4"/>
                </a:lnTo>
                <a:lnTo>
                  <a:pt x="6" y="4"/>
                </a:lnTo>
                <a:lnTo>
                  <a:pt x="6" y="4"/>
                </a:lnTo>
                <a:lnTo>
                  <a:pt x="9" y="4"/>
                </a:lnTo>
                <a:lnTo>
                  <a:pt x="9" y="3"/>
                </a:lnTo>
                <a:lnTo>
                  <a:pt x="10" y="3"/>
                </a:lnTo>
                <a:lnTo>
                  <a:pt x="10" y="2"/>
                </a:lnTo>
                <a:lnTo>
                  <a:pt x="34" y="2"/>
                </a:lnTo>
                <a:lnTo>
                  <a:pt x="34" y="2"/>
                </a:lnTo>
                <a:lnTo>
                  <a:pt x="47" y="2"/>
                </a:lnTo>
                <a:lnTo>
                  <a:pt x="47" y="1"/>
                </a:lnTo>
                <a:lnTo>
                  <a:pt x="100" y="1"/>
                </a:lnTo>
                <a:lnTo>
                  <a:pt x="100" y="1"/>
                </a:lnTo>
                <a:lnTo>
                  <a:pt x="181" y="1"/>
                </a:lnTo>
                <a:lnTo>
                  <a:pt x="181" y="0"/>
                </a:lnTo>
                <a:lnTo>
                  <a:pt x="200" y="0"/>
                </a:lnTo>
                <a:lnTo>
                  <a:pt x="200" y="0"/>
                </a:lnTo>
                <a:lnTo>
                  <a:pt x="300" y="0"/>
                </a:lnTo>
                <a:lnTo>
                  <a:pt x="300" y="0"/>
                </a:lnTo>
                <a:lnTo>
                  <a:pt x="400" y="0"/>
                </a:lnTo>
                <a:lnTo>
                  <a:pt x="400" y="0"/>
                </a:lnTo>
                <a:lnTo>
                  <a:pt x="400" y="0"/>
                </a:lnTo>
                <a:lnTo>
                  <a:pt x="400" y="0"/>
                </a:lnTo>
                <a:lnTo>
                  <a:pt x="400" y="0"/>
                </a:lnTo>
              </a:path>
            </a:pathLst>
          </a:custGeom>
          <a:noFill/>
          <a:ln w="57150" cap="rnd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Rectangle 25"/>
          <p:cNvSpPr>
            <a:spLocks noChangeArrowheads="1"/>
          </p:cNvSpPr>
          <p:nvPr/>
        </p:nvSpPr>
        <p:spPr bwMode="auto">
          <a:xfrm>
            <a:off x="9384054" y="4646015"/>
            <a:ext cx="6684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1.2%</a:t>
            </a:r>
          </a:p>
        </p:txBody>
      </p:sp>
      <p:sp>
        <p:nvSpPr>
          <p:cNvPr id="136" name="Rectangle 26"/>
          <p:cNvSpPr>
            <a:spLocks noChangeArrowheads="1"/>
          </p:cNvSpPr>
          <p:nvPr/>
        </p:nvSpPr>
        <p:spPr bwMode="auto">
          <a:xfrm>
            <a:off x="2671332" y="4167336"/>
            <a:ext cx="65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2.4%</a:t>
            </a:r>
          </a:p>
        </p:txBody>
      </p:sp>
      <p:sp>
        <p:nvSpPr>
          <p:cNvPr id="137" name="Rectangle 27"/>
          <p:cNvSpPr>
            <a:spLocks noChangeArrowheads="1"/>
          </p:cNvSpPr>
          <p:nvPr/>
        </p:nvSpPr>
        <p:spPr bwMode="auto">
          <a:xfrm>
            <a:off x="9391849" y="4211165"/>
            <a:ext cx="65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3.1%</a:t>
            </a:r>
          </a:p>
        </p:txBody>
      </p:sp>
      <p:sp>
        <p:nvSpPr>
          <p:cNvPr id="63" name="Rectangle 30">
            <a:extLst>
              <a:ext uri="{FF2B5EF4-FFF2-40B4-BE49-F238E27FC236}">
                <a16:creationId xmlns:a16="http://schemas.microsoft.com/office/drawing/2014/main" id="{90946578-A678-4B8B-985E-96A1704F3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3238" y="1793527"/>
            <a:ext cx="159164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1FE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 = 0.04</a:t>
            </a:r>
          </a:p>
        </p:txBody>
      </p:sp>
      <p:sp>
        <p:nvSpPr>
          <p:cNvPr id="73" name="Rectangle 36"/>
          <p:cNvSpPr>
            <a:spLocks noChangeArrowheads="1"/>
          </p:cNvSpPr>
          <p:nvPr/>
        </p:nvSpPr>
        <p:spPr bwMode="auto">
          <a:xfrm>
            <a:off x="2029646" y="4916263"/>
            <a:ext cx="144557" cy="2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" name="Rectangle 38"/>
          <p:cNvSpPr>
            <a:spLocks noChangeArrowheads="1"/>
          </p:cNvSpPr>
          <p:nvPr/>
        </p:nvSpPr>
        <p:spPr bwMode="auto">
          <a:xfrm>
            <a:off x="1957369" y="3022225"/>
            <a:ext cx="289113" cy="2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" name="Line 30"/>
          <p:cNvSpPr>
            <a:spLocks noChangeShapeType="1"/>
          </p:cNvSpPr>
          <p:nvPr/>
        </p:nvSpPr>
        <p:spPr bwMode="auto">
          <a:xfrm flipH="1">
            <a:off x="2331094" y="5033952"/>
            <a:ext cx="41754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Line 217">
            <a:extLst>
              <a:ext uri="{FF2B5EF4-FFF2-40B4-BE49-F238E27FC236}">
                <a16:creationId xmlns:a16="http://schemas.microsoft.com/office/drawing/2014/main" id="{E1C5F251-B6EE-4F96-B1FC-9B3506FE8C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1523" y="3161816"/>
            <a:ext cx="5153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447040" tIns="223520" rIns="447040" bIns="2235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Line 219">
            <a:extLst>
              <a:ext uri="{FF2B5EF4-FFF2-40B4-BE49-F238E27FC236}">
                <a16:creationId xmlns:a16="http://schemas.microsoft.com/office/drawing/2014/main" id="{2CA6CA96-59C6-4790-8C61-690055250C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1523" y="1352398"/>
            <a:ext cx="5153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447040" tIns="223520" rIns="447040" bIns="2235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Rectangle 223">
            <a:extLst>
              <a:ext uri="{FF2B5EF4-FFF2-40B4-BE49-F238E27FC236}">
                <a16:creationId xmlns:a16="http://schemas.microsoft.com/office/drawing/2014/main" id="{5C883179-0310-4893-A9DF-7E0CC29D9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69" y="1215846"/>
            <a:ext cx="289113" cy="2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4703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</a:p>
        </p:txBody>
      </p:sp>
      <p:sp>
        <p:nvSpPr>
          <p:cNvPr id="80" name="Rectangle 24"/>
          <p:cNvSpPr>
            <a:spLocks noChangeArrowheads="1"/>
          </p:cNvSpPr>
          <p:nvPr/>
        </p:nvSpPr>
        <p:spPr bwMode="auto">
          <a:xfrm>
            <a:off x="2669669" y="5109149"/>
            <a:ext cx="6540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0.6%</a:t>
            </a:r>
          </a:p>
        </p:txBody>
      </p:sp>
      <p:sp>
        <p:nvSpPr>
          <p:cNvPr id="90" name="Line 42"/>
          <p:cNvSpPr>
            <a:spLocks noChangeShapeType="1"/>
          </p:cNvSpPr>
          <p:nvPr/>
        </p:nvSpPr>
        <p:spPr bwMode="auto">
          <a:xfrm>
            <a:off x="2439221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Line 43"/>
          <p:cNvSpPr>
            <a:spLocks noChangeShapeType="1"/>
          </p:cNvSpPr>
          <p:nvPr/>
        </p:nvSpPr>
        <p:spPr bwMode="auto">
          <a:xfrm flipV="1">
            <a:off x="3004688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Line 44"/>
          <p:cNvSpPr>
            <a:spLocks noChangeShapeType="1"/>
          </p:cNvSpPr>
          <p:nvPr/>
        </p:nvSpPr>
        <p:spPr bwMode="auto">
          <a:xfrm flipV="1">
            <a:off x="3567865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Line 45"/>
          <p:cNvSpPr>
            <a:spLocks noChangeShapeType="1"/>
          </p:cNvSpPr>
          <p:nvPr/>
        </p:nvSpPr>
        <p:spPr bwMode="auto">
          <a:xfrm>
            <a:off x="4131041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Line 46"/>
          <p:cNvSpPr>
            <a:spLocks noChangeShapeType="1"/>
          </p:cNvSpPr>
          <p:nvPr/>
        </p:nvSpPr>
        <p:spPr bwMode="auto">
          <a:xfrm flipV="1">
            <a:off x="4694218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Line 47"/>
          <p:cNvSpPr>
            <a:spLocks noChangeShapeType="1"/>
          </p:cNvSpPr>
          <p:nvPr/>
        </p:nvSpPr>
        <p:spPr bwMode="auto">
          <a:xfrm flipV="1">
            <a:off x="5257395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Line 48"/>
          <p:cNvSpPr>
            <a:spLocks noChangeShapeType="1"/>
          </p:cNvSpPr>
          <p:nvPr/>
        </p:nvSpPr>
        <p:spPr bwMode="auto">
          <a:xfrm>
            <a:off x="5820572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Line 49"/>
          <p:cNvSpPr>
            <a:spLocks noChangeShapeType="1"/>
          </p:cNvSpPr>
          <p:nvPr/>
        </p:nvSpPr>
        <p:spPr bwMode="auto">
          <a:xfrm flipV="1">
            <a:off x="6383749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Line 50"/>
          <p:cNvSpPr>
            <a:spLocks noChangeShapeType="1"/>
          </p:cNvSpPr>
          <p:nvPr/>
        </p:nvSpPr>
        <p:spPr bwMode="auto">
          <a:xfrm flipV="1">
            <a:off x="6946926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Line 51"/>
          <p:cNvSpPr>
            <a:spLocks noChangeShapeType="1"/>
          </p:cNvSpPr>
          <p:nvPr/>
        </p:nvSpPr>
        <p:spPr bwMode="auto">
          <a:xfrm>
            <a:off x="7510103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Line 52"/>
          <p:cNvSpPr>
            <a:spLocks noChangeShapeType="1"/>
          </p:cNvSpPr>
          <p:nvPr/>
        </p:nvSpPr>
        <p:spPr bwMode="auto">
          <a:xfrm flipV="1">
            <a:off x="8073280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Line 53"/>
          <p:cNvSpPr>
            <a:spLocks noChangeShapeType="1"/>
          </p:cNvSpPr>
          <p:nvPr/>
        </p:nvSpPr>
        <p:spPr bwMode="auto">
          <a:xfrm flipV="1">
            <a:off x="8638745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Line 54"/>
          <p:cNvSpPr>
            <a:spLocks noChangeShapeType="1"/>
          </p:cNvSpPr>
          <p:nvPr/>
        </p:nvSpPr>
        <p:spPr bwMode="auto">
          <a:xfrm>
            <a:off x="9201922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Rectangle 56"/>
          <p:cNvSpPr>
            <a:spLocks noChangeArrowheads="1"/>
          </p:cNvSpPr>
          <p:nvPr/>
        </p:nvSpPr>
        <p:spPr bwMode="auto">
          <a:xfrm>
            <a:off x="2392800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" name="Rectangle 57"/>
          <p:cNvSpPr>
            <a:spLocks noChangeArrowheads="1"/>
          </p:cNvSpPr>
          <p:nvPr/>
        </p:nvSpPr>
        <p:spPr bwMode="auto">
          <a:xfrm>
            <a:off x="4084619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" name="Rectangle 58"/>
          <p:cNvSpPr>
            <a:spLocks noChangeArrowheads="1"/>
          </p:cNvSpPr>
          <p:nvPr/>
        </p:nvSpPr>
        <p:spPr bwMode="auto">
          <a:xfrm>
            <a:off x="5774147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" name="Rectangle 59"/>
          <p:cNvSpPr>
            <a:spLocks noChangeArrowheads="1"/>
          </p:cNvSpPr>
          <p:nvPr/>
        </p:nvSpPr>
        <p:spPr bwMode="auto">
          <a:xfrm>
            <a:off x="7463682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" name="Rectangle 60"/>
          <p:cNvSpPr>
            <a:spLocks noChangeArrowheads="1"/>
          </p:cNvSpPr>
          <p:nvPr/>
        </p:nvSpPr>
        <p:spPr bwMode="auto">
          <a:xfrm>
            <a:off x="9113789" y="5180613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673363" y="1362024"/>
            <a:ext cx="1514822" cy="715525"/>
            <a:chOff x="1733948" y="1510657"/>
            <a:chExt cx="1514822" cy="715525"/>
          </a:xfrm>
        </p:grpSpPr>
        <p:sp>
          <p:nvSpPr>
            <p:cNvPr id="60" name="Rectangle 88"/>
            <p:cNvSpPr>
              <a:spLocks noChangeArrowheads="1"/>
            </p:cNvSpPr>
            <p:nvPr/>
          </p:nvSpPr>
          <p:spPr bwMode="auto">
            <a:xfrm>
              <a:off x="2159316" y="1856850"/>
              <a:ext cx="7927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TAVR</a:t>
              </a:r>
            </a:p>
          </p:txBody>
        </p:sp>
        <p:sp>
          <p:nvSpPr>
            <p:cNvPr id="61" name="Rectangle 89"/>
            <p:cNvSpPr>
              <a:spLocks noChangeArrowheads="1"/>
            </p:cNvSpPr>
            <p:nvPr/>
          </p:nvSpPr>
          <p:spPr bwMode="auto">
            <a:xfrm>
              <a:off x="2169949" y="1510657"/>
              <a:ext cx="10788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Surgery</a:t>
              </a:r>
            </a:p>
          </p:txBody>
        </p:sp>
        <p:sp>
          <p:nvSpPr>
            <p:cNvPr id="64" name="Line 90"/>
            <p:cNvSpPr>
              <a:spLocks noChangeShapeType="1"/>
            </p:cNvSpPr>
            <p:nvPr/>
          </p:nvSpPr>
          <p:spPr bwMode="auto">
            <a:xfrm>
              <a:off x="1733948" y="2039003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00F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Line 91"/>
            <p:cNvSpPr>
              <a:spLocks noChangeShapeType="1"/>
            </p:cNvSpPr>
            <p:nvPr/>
          </p:nvSpPr>
          <p:spPr bwMode="auto">
            <a:xfrm>
              <a:off x="1733948" y="1692810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F1FE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079489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54EEEF38-FA5E-544D-84B9-AF602051D9D0}"/>
              </a:ext>
            </a:extLst>
          </p:cNvPr>
          <p:cNvSpPr/>
          <p:nvPr/>
        </p:nvSpPr>
        <p:spPr bwMode="auto">
          <a:xfrm>
            <a:off x="2381637" y="1275889"/>
            <a:ext cx="7783088" cy="3793481"/>
          </a:xfrm>
          <a:prstGeom prst="rect">
            <a:avLst/>
          </a:prstGeom>
          <a:solidFill>
            <a:srgbClr val="0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ヒラギノ角ゴ Pro W3" pitchFamily="-111" charset="-128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Death or Disabling Stroke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45"/>
          <p:cNvSpPr>
            <a:spLocks noChangeArrowheads="1"/>
          </p:cNvSpPr>
          <p:nvPr/>
        </p:nvSpPr>
        <p:spPr bwMode="auto">
          <a:xfrm rot="16200000">
            <a:off x="-387193" y="3040361"/>
            <a:ext cx="4074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Death or Disabling Stroke (%)</a:t>
            </a:r>
          </a:p>
        </p:txBody>
      </p:sp>
      <p:sp>
        <p:nvSpPr>
          <p:cNvPr id="81" name="Rectangle 11"/>
          <p:cNvSpPr>
            <a:spLocks noChangeArrowheads="1"/>
          </p:cNvSpPr>
          <p:nvPr/>
        </p:nvSpPr>
        <p:spPr bwMode="auto">
          <a:xfrm>
            <a:off x="2922379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" name="Rectangle 13"/>
          <p:cNvSpPr>
            <a:spLocks noChangeArrowheads="1"/>
          </p:cNvSpPr>
          <p:nvPr/>
        </p:nvSpPr>
        <p:spPr bwMode="auto">
          <a:xfrm>
            <a:off x="4022629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Rectangle 15"/>
          <p:cNvSpPr>
            <a:spLocks noChangeArrowheads="1"/>
          </p:cNvSpPr>
          <p:nvPr/>
        </p:nvSpPr>
        <p:spPr bwMode="auto">
          <a:xfrm>
            <a:off x="5727474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493</a:t>
            </a:r>
          </a:p>
        </p:txBody>
      </p:sp>
      <p:sp>
        <p:nvSpPr>
          <p:cNvPr id="84" name="Rectangle 17"/>
          <p:cNvSpPr>
            <a:spLocks noChangeArrowheads="1"/>
          </p:cNvSpPr>
          <p:nvPr/>
        </p:nvSpPr>
        <p:spPr bwMode="auto">
          <a:xfrm>
            <a:off x="7397920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Rectangle 18"/>
          <p:cNvSpPr>
            <a:spLocks noChangeArrowheads="1"/>
          </p:cNvSpPr>
          <p:nvPr/>
        </p:nvSpPr>
        <p:spPr bwMode="auto">
          <a:xfrm>
            <a:off x="2275313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Rectangle 20"/>
          <p:cNvSpPr>
            <a:spLocks noChangeArrowheads="1"/>
          </p:cNvSpPr>
          <p:nvPr/>
        </p:nvSpPr>
        <p:spPr bwMode="auto">
          <a:xfrm>
            <a:off x="2922379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444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Rectangle 22"/>
          <p:cNvSpPr>
            <a:spLocks noChangeArrowheads="1"/>
          </p:cNvSpPr>
          <p:nvPr/>
        </p:nvSpPr>
        <p:spPr bwMode="auto">
          <a:xfrm>
            <a:off x="4022629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436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Rectangle 24"/>
          <p:cNvSpPr>
            <a:spLocks noChangeArrowheads="1"/>
          </p:cNvSpPr>
          <p:nvPr/>
        </p:nvSpPr>
        <p:spPr bwMode="auto">
          <a:xfrm>
            <a:off x="5727474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432</a:t>
            </a:r>
          </a:p>
        </p:txBody>
      </p:sp>
      <p:sp>
        <p:nvSpPr>
          <p:cNvPr id="89" name="Rectangle 26"/>
          <p:cNvSpPr>
            <a:spLocks noChangeArrowheads="1"/>
          </p:cNvSpPr>
          <p:nvPr/>
        </p:nvSpPr>
        <p:spPr bwMode="auto">
          <a:xfrm>
            <a:off x="7397920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430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" name="Rectangle 17"/>
          <p:cNvSpPr>
            <a:spLocks noChangeArrowheads="1"/>
          </p:cNvSpPr>
          <p:nvPr/>
        </p:nvSpPr>
        <p:spPr bwMode="auto">
          <a:xfrm>
            <a:off x="9137633" y="6251476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488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Rectangle 26"/>
          <p:cNvSpPr>
            <a:spLocks noChangeArrowheads="1"/>
          </p:cNvSpPr>
          <p:nvPr/>
        </p:nvSpPr>
        <p:spPr bwMode="auto">
          <a:xfrm>
            <a:off x="9137633" y="5986780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426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" name="Rectangle 78"/>
          <p:cNvSpPr>
            <a:spLocks noChangeArrowheads="1"/>
          </p:cNvSpPr>
          <p:nvPr/>
        </p:nvSpPr>
        <p:spPr bwMode="auto">
          <a:xfrm>
            <a:off x="4215584" y="5488911"/>
            <a:ext cx="3217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Months from Procedure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5F5E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Rectangle 27">
            <a:extLst>
              <a:ext uri="{FF2B5EF4-FFF2-40B4-BE49-F238E27FC236}">
                <a16:creationId xmlns:a16="http://schemas.microsoft.com/office/drawing/2014/main" id="{B44FB23D-7F57-4CFA-8098-3B6732DC6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226" y="5726396"/>
            <a:ext cx="16927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Number at risk: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85F5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7" name="Rectangle 244">
            <a:extLst>
              <a:ext uri="{FF2B5EF4-FFF2-40B4-BE49-F238E27FC236}">
                <a16:creationId xmlns:a16="http://schemas.microsoft.com/office/drawing/2014/main" id="{19353014-3E0C-4981-BFD1-846488CD7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5415" y="5201141"/>
            <a:ext cx="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4703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1" name="Rectangle 31"/>
          <p:cNvSpPr>
            <a:spLocks noChangeArrowheads="1"/>
          </p:cNvSpPr>
          <p:nvPr/>
        </p:nvSpPr>
        <p:spPr bwMode="auto">
          <a:xfrm>
            <a:off x="7421532" y="1405950"/>
            <a:ext cx="25596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HR [95% CI] = 0.34 [0.12, 0.97]</a:t>
            </a:r>
          </a:p>
        </p:txBody>
      </p:sp>
      <p:sp>
        <p:nvSpPr>
          <p:cNvPr id="202" name="Rectangle 9"/>
          <p:cNvSpPr>
            <a:spLocks noChangeArrowheads="1"/>
          </p:cNvSpPr>
          <p:nvPr/>
        </p:nvSpPr>
        <p:spPr bwMode="auto">
          <a:xfrm>
            <a:off x="2276842" y="625837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496</a:t>
            </a:r>
          </a:p>
        </p:txBody>
      </p:sp>
      <p:sp>
        <p:nvSpPr>
          <p:cNvPr id="203" name="Rectangle 28"/>
          <p:cNvSpPr>
            <a:spLocks noChangeArrowheads="1"/>
          </p:cNvSpPr>
          <p:nvPr/>
        </p:nvSpPr>
        <p:spPr bwMode="auto">
          <a:xfrm>
            <a:off x="1285343" y="6258373"/>
            <a:ext cx="594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TAVR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Rectangle 29"/>
          <p:cNvSpPr>
            <a:spLocks noChangeArrowheads="1"/>
          </p:cNvSpPr>
          <p:nvPr/>
        </p:nvSpPr>
        <p:spPr bwMode="auto">
          <a:xfrm>
            <a:off x="1285345" y="6005709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Surgery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9352417" y="4690952"/>
            <a:ext cx="65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1.0%</a:t>
            </a:r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9345510" y="4334544"/>
            <a:ext cx="65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2.9%</a:t>
            </a:r>
          </a:p>
        </p:txBody>
      </p:sp>
      <p:sp>
        <p:nvSpPr>
          <p:cNvPr id="68" name="Rectangle 26"/>
          <p:cNvSpPr>
            <a:spLocks noChangeArrowheads="1"/>
          </p:cNvSpPr>
          <p:nvPr/>
        </p:nvSpPr>
        <p:spPr bwMode="auto">
          <a:xfrm>
            <a:off x="2658646" y="4263793"/>
            <a:ext cx="6684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1.3%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54055" y="4493599"/>
            <a:ext cx="6894989" cy="522227"/>
            <a:chOff x="13432482" y="9639300"/>
            <a:chExt cx="14902874" cy="768995"/>
          </a:xfrm>
        </p:grpSpPr>
        <p:sp>
          <p:nvSpPr>
            <p:cNvPr id="70" name="Freeform 77"/>
            <p:cNvSpPr>
              <a:spLocks/>
            </p:cNvSpPr>
            <p:nvPr/>
          </p:nvSpPr>
          <p:spPr bwMode="auto">
            <a:xfrm>
              <a:off x="13432482" y="10160308"/>
              <a:ext cx="14818635" cy="247987"/>
            </a:xfrm>
            <a:custGeom>
              <a:avLst/>
              <a:gdLst>
                <a:gd name="T0" fmla="*/ 0 w 400"/>
                <a:gd name="T1" fmla="*/ 3 h 3"/>
                <a:gd name="T2" fmla="*/ 0 w 400"/>
                <a:gd name="T3" fmla="*/ 3 h 3"/>
                <a:gd name="T4" fmla="*/ 0 w 400"/>
                <a:gd name="T5" fmla="*/ 3 h 3"/>
                <a:gd name="T6" fmla="*/ 4 w 400"/>
                <a:gd name="T7" fmla="*/ 3 h 3"/>
                <a:gd name="T8" fmla="*/ 4 w 400"/>
                <a:gd name="T9" fmla="*/ 2 h 3"/>
                <a:gd name="T10" fmla="*/ 34 w 400"/>
                <a:gd name="T11" fmla="*/ 2 h 3"/>
                <a:gd name="T12" fmla="*/ 34 w 400"/>
                <a:gd name="T13" fmla="*/ 2 h 3"/>
                <a:gd name="T14" fmla="*/ 100 w 400"/>
                <a:gd name="T15" fmla="*/ 2 h 3"/>
                <a:gd name="T16" fmla="*/ 100 w 400"/>
                <a:gd name="T17" fmla="*/ 2 h 3"/>
                <a:gd name="T18" fmla="*/ 200 w 400"/>
                <a:gd name="T19" fmla="*/ 2 h 3"/>
                <a:gd name="T20" fmla="*/ 200 w 400"/>
                <a:gd name="T21" fmla="*/ 2 h 3"/>
                <a:gd name="T22" fmla="*/ 255 w 400"/>
                <a:gd name="T23" fmla="*/ 2 h 3"/>
                <a:gd name="T24" fmla="*/ 255 w 400"/>
                <a:gd name="T25" fmla="*/ 1 h 3"/>
                <a:gd name="T26" fmla="*/ 300 w 400"/>
                <a:gd name="T27" fmla="*/ 1 h 3"/>
                <a:gd name="T28" fmla="*/ 300 w 400"/>
                <a:gd name="T29" fmla="*/ 1 h 3"/>
                <a:gd name="T30" fmla="*/ 334 w 400"/>
                <a:gd name="T31" fmla="*/ 1 h 3"/>
                <a:gd name="T32" fmla="*/ 334 w 400"/>
                <a:gd name="T33" fmla="*/ 1 h 3"/>
                <a:gd name="T34" fmla="*/ 367 w 400"/>
                <a:gd name="T35" fmla="*/ 1 h 3"/>
                <a:gd name="T36" fmla="*/ 367 w 400"/>
                <a:gd name="T37" fmla="*/ 0 h 3"/>
                <a:gd name="T38" fmla="*/ 400 w 400"/>
                <a:gd name="T39" fmla="*/ 0 h 3"/>
                <a:gd name="T40" fmla="*/ 400 w 400"/>
                <a:gd name="T41" fmla="*/ 0 h 3"/>
                <a:gd name="T42" fmla="*/ 400 w 400"/>
                <a:gd name="T43" fmla="*/ 0 h 3"/>
                <a:gd name="T44" fmla="*/ 400 w 400"/>
                <a:gd name="T45" fmla="*/ 0 h 3"/>
                <a:gd name="T46" fmla="*/ 400 w 400"/>
                <a:gd name="T4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0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55" y="2"/>
                  </a:lnTo>
                  <a:lnTo>
                    <a:pt x="255" y="1"/>
                  </a:lnTo>
                  <a:lnTo>
                    <a:pt x="300" y="1"/>
                  </a:lnTo>
                  <a:lnTo>
                    <a:pt x="300" y="1"/>
                  </a:lnTo>
                  <a:lnTo>
                    <a:pt x="334" y="1"/>
                  </a:lnTo>
                  <a:lnTo>
                    <a:pt x="334" y="1"/>
                  </a:lnTo>
                  <a:lnTo>
                    <a:pt x="367" y="1"/>
                  </a:lnTo>
                  <a:lnTo>
                    <a:pt x="367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</a:path>
              </a:pathLst>
            </a:custGeom>
            <a:noFill/>
            <a:ln w="57150" cap="rnd">
              <a:solidFill>
                <a:srgbClr val="85F5E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13432482" y="9639300"/>
              <a:ext cx="14902874" cy="768995"/>
            </a:xfrm>
            <a:custGeom>
              <a:avLst/>
              <a:gdLst>
                <a:gd name="T0" fmla="*/ 0 w 400"/>
                <a:gd name="T1" fmla="*/ 9 h 9"/>
                <a:gd name="T2" fmla="*/ 0 w 400"/>
                <a:gd name="T3" fmla="*/ 9 h 9"/>
                <a:gd name="T4" fmla="*/ 0 w 400"/>
                <a:gd name="T5" fmla="*/ 8 h 9"/>
                <a:gd name="T6" fmla="*/ 5 w 400"/>
                <a:gd name="T7" fmla="*/ 8 h 9"/>
                <a:gd name="T8" fmla="*/ 5 w 400"/>
                <a:gd name="T9" fmla="*/ 7 h 9"/>
                <a:gd name="T10" fmla="*/ 10 w 400"/>
                <a:gd name="T11" fmla="*/ 7 h 9"/>
                <a:gd name="T12" fmla="*/ 10 w 400"/>
                <a:gd name="T13" fmla="*/ 6 h 9"/>
                <a:gd name="T14" fmla="*/ 16 w 400"/>
                <a:gd name="T15" fmla="*/ 6 h 9"/>
                <a:gd name="T16" fmla="*/ 16 w 400"/>
                <a:gd name="T17" fmla="*/ 6 h 9"/>
                <a:gd name="T18" fmla="*/ 28 w 400"/>
                <a:gd name="T19" fmla="*/ 6 h 9"/>
                <a:gd name="T20" fmla="*/ 28 w 400"/>
                <a:gd name="T21" fmla="*/ 5 h 9"/>
                <a:gd name="T22" fmla="*/ 34 w 400"/>
                <a:gd name="T23" fmla="*/ 5 h 9"/>
                <a:gd name="T24" fmla="*/ 34 w 400"/>
                <a:gd name="T25" fmla="*/ 5 h 9"/>
                <a:gd name="T26" fmla="*/ 34 w 400"/>
                <a:gd name="T27" fmla="*/ 5 h 9"/>
                <a:gd name="T28" fmla="*/ 34 w 400"/>
                <a:gd name="T29" fmla="*/ 4 h 9"/>
                <a:gd name="T30" fmla="*/ 47 w 400"/>
                <a:gd name="T31" fmla="*/ 4 h 9"/>
                <a:gd name="T32" fmla="*/ 47 w 400"/>
                <a:gd name="T33" fmla="*/ 3 h 9"/>
                <a:gd name="T34" fmla="*/ 65 w 400"/>
                <a:gd name="T35" fmla="*/ 3 h 9"/>
                <a:gd name="T36" fmla="*/ 65 w 400"/>
                <a:gd name="T37" fmla="*/ 2 h 9"/>
                <a:gd name="T38" fmla="*/ 100 w 400"/>
                <a:gd name="T39" fmla="*/ 2 h 9"/>
                <a:gd name="T40" fmla="*/ 100 w 400"/>
                <a:gd name="T41" fmla="*/ 2 h 9"/>
                <a:gd name="T42" fmla="*/ 122 w 400"/>
                <a:gd name="T43" fmla="*/ 2 h 9"/>
                <a:gd name="T44" fmla="*/ 122 w 400"/>
                <a:gd name="T45" fmla="*/ 1 h 9"/>
                <a:gd name="T46" fmla="*/ 194 w 400"/>
                <a:gd name="T47" fmla="*/ 1 h 9"/>
                <a:gd name="T48" fmla="*/ 194 w 400"/>
                <a:gd name="T49" fmla="*/ 0 h 9"/>
                <a:gd name="T50" fmla="*/ 200 w 400"/>
                <a:gd name="T51" fmla="*/ 0 h 9"/>
                <a:gd name="T52" fmla="*/ 200 w 400"/>
                <a:gd name="T53" fmla="*/ 0 h 9"/>
                <a:gd name="T54" fmla="*/ 300 w 400"/>
                <a:gd name="T55" fmla="*/ 0 h 9"/>
                <a:gd name="T56" fmla="*/ 300 w 400"/>
                <a:gd name="T57" fmla="*/ 0 h 9"/>
                <a:gd name="T58" fmla="*/ 379 w 400"/>
                <a:gd name="T59" fmla="*/ 0 h 9"/>
                <a:gd name="T60" fmla="*/ 379 w 400"/>
                <a:gd name="T61" fmla="*/ 0 h 9"/>
                <a:gd name="T62" fmla="*/ 400 w 400"/>
                <a:gd name="T63" fmla="*/ 0 h 9"/>
                <a:gd name="T64" fmla="*/ 400 w 400"/>
                <a:gd name="T65" fmla="*/ 0 h 9"/>
                <a:gd name="T66" fmla="*/ 400 w 400"/>
                <a:gd name="T67" fmla="*/ 0 h 9"/>
                <a:gd name="T68" fmla="*/ 400 w 400"/>
                <a:gd name="T69" fmla="*/ 0 h 9"/>
                <a:gd name="T70" fmla="*/ 400 w 400"/>
                <a:gd name="T7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9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47" y="4"/>
                  </a:lnTo>
                  <a:lnTo>
                    <a:pt x="47" y="3"/>
                  </a:lnTo>
                  <a:lnTo>
                    <a:pt x="65" y="3"/>
                  </a:lnTo>
                  <a:lnTo>
                    <a:pt x="65" y="2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22" y="2"/>
                  </a:lnTo>
                  <a:lnTo>
                    <a:pt x="122" y="1"/>
                  </a:lnTo>
                  <a:lnTo>
                    <a:pt x="194" y="1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</a:path>
              </a:pathLst>
            </a:custGeom>
            <a:noFill/>
            <a:ln w="57150" cap="rnd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4" name="Rectangle 30">
            <a:extLst>
              <a:ext uri="{FF2B5EF4-FFF2-40B4-BE49-F238E27FC236}">
                <a16:creationId xmlns:a16="http://schemas.microsoft.com/office/drawing/2014/main" id="{30600656-458D-4D13-ACD7-8D7DBC97F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3238" y="1793527"/>
            <a:ext cx="159164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1FE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 = 0.03</a:t>
            </a:r>
          </a:p>
        </p:txBody>
      </p:sp>
      <p:sp>
        <p:nvSpPr>
          <p:cNvPr id="80" name="Rectangle 36"/>
          <p:cNvSpPr>
            <a:spLocks noChangeArrowheads="1"/>
          </p:cNvSpPr>
          <p:nvPr/>
        </p:nvSpPr>
        <p:spPr bwMode="auto">
          <a:xfrm>
            <a:off x="2029646" y="4916263"/>
            <a:ext cx="144557" cy="2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0" name="Rectangle 38"/>
          <p:cNvSpPr>
            <a:spLocks noChangeArrowheads="1"/>
          </p:cNvSpPr>
          <p:nvPr/>
        </p:nvSpPr>
        <p:spPr bwMode="auto">
          <a:xfrm>
            <a:off x="1957369" y="3022225"/>
            <a:ext cx="289113" cy="2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" name="Line 30"/>
          <p:cNvSpPr>
            <a:spLocks noChangeShapeType="1"/>
          </p:cNvSpPr>
          <p:nvPr/>
        </p:nvSpPr>
        <p:spPr bwMode="auto">
          <a:xfrm flipH="1">
            <a:off x="2331094" y="5033952"/>
            <a:ext cx="41754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Line 217">
            <a:extLst>
              <a:ext uri="{FF2B5EF4-FFF2-40B4-BE49-F238E27FC236}">
                <a16:creationId xmlns:a16="http://schemas.microsoft.com/office/drawing/2014/main" id="{E1C5F251-B6EE-4F96-B1FC-9B3506FE8C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1523" y="3161816"/>
            <a:ext cx="5153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447040" tIns="223520" rIns="447040" bIns="2235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Line 219">
            <a:extLst>
              <a:ext uri="{FF2B5EF4-FFF2-40B4-BE49-F238E27FC236}">
                <a16:creationId xmlns:a16="http://schemas.microsoft.com/office/drawing/2014/main" id="{2CA6CA96-59C6-4790-8C61-690055250C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1523" y="1352398"/>
            <a:ext cx="5153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447040" tIns="223520" rIns="447040" bIns="2235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Rectangle 223">
            <a:extLst>
              <a:ext uri="{FF2B5EF4-FFF2-40B4-BE49-F238E27FC236}">
                <a16:creationId xmlns:a16="http://schemas.microsoft.com/office/drawing/2014/main" id="{5C883179-0310-4893-A9DF-7E0CC29D9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69" y="1215846"/>
            <a:ext cx="289113" cy="2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4703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</a:p>
        </p:txBody>
      </p:sp>
      <p:sp>
        <p:nvSpPr>
          <p:cNvPr id="96" name="Rectangle 24"/>
          <p:cNvSpPr>
            <a:spLocks noChangeArrowheads="1"/>
          </p:cNvSpPr>
          <p:nvPr/>
        </p:nvSpPr>
        <p:spPr bwMode="auto">
          <a:xfrm>
            <a:off x="2669670" y="5109149"/>
            <a:ext cx="654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0.4%</a:t>
            </a:r>
          </a:p>
        </p:txBody>
      </p:sp>
      <p:sp>
        <p:nvSpPr>
          <p:cNvPr id="97" name="Line 42"/>
          <p:cNvSpPr>
            <a:spLocks noChangeShapeType="1"/>
          </p:cNvSpPr>
          <p:nvPr/>
        </p:nvSpPr>
        <p:spPr bwMode="auto">
          <a:xfrm>
            <a:off x="2439221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Line 43"/>
          <p:cNvSpPr>
            <a:spLocks noChangeShapeType="1"/>
          </p:cNvSpPr>
          <p:nvPr/>
        </p:nvSpPr>
        <p:spPr bwMode="auto">
          <a:xfrm flipV="1">
            <a:off x="3004688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Line 44"/>
          <p:cNvSpPr>
            <a:spLocks noChangeShapeType="1"/>
          </p:cNvSpPr>
          <p:nvPr/>
        </p:nvSpPr>
        <p:spPr bwMode="auto">
          <a:xfrm flipV="1">
            <a:off x="3567865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Line 45"/>
          <p:cNvSpPr>
            <a:spLocks noChangeShapeType="1"/>
          </p:cNvSpPr>
          <p:nvPr/>
        </p:nvSpPr>
        <p:spPr bwMode="auto">
          <a:xfrm>
            <a:off x="4131041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Line 46"/>
          <p:cNvSpPr>
            <a:spLocks noChangeShapeType="1"/>
          </p:cNvSpPr>
          <p:nvPr/>
        </p:nvSpPr>
        <p:spPr bwMode="auto">
          <a:xfrm flipV="1">
            <a:off x="4694218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Line 47"/>
          <p:cNvSpPr>
            <a:spLocks noChangeShapeType="1"/>
          </p:cNvSpPr>
          <p:nvPr/>
        </p:nvSpPr>
        <p:spPr bwMode="auto">
          <a:xfrm flipV="1">
            <a:off x="5257395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Line 48"/>
          <p:cNvSpPr>
            <a:spLocks noChangeShapeType="1"/>
          </p:cNvSpPr>
          <p:nvPr/>
        </p:nvSpPr>
        <p:spPr bwMode="auto">
          <a:xfrm>
            <a:off x="5820572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Line 49"/>
          <p:cNvSpPr>
            <a:spLocks noChangeShapeType="1"/>
          </p:cNvSpPr>
          <p:nvPr/>
        </p:nvSpPr>
        <p:spPr bwMode="auto">
          <a:xfrm flipV="1">
            <a:off x="6383749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Line 50"/>
          <p:cNvSpPr>
            <a:spLocks noChangeShapeType="1"/>
          </p:cNvSpPr>
          <p:nvPr/>
        </p:nvSpPr>
        <p:spPr bwMode="auto">
          <a:xfrm flipV="1">
            <a:off x="6946926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Line 51"/>
          <p:cNvSpPr>
            <a:spLocks noChangeShapeType="1"/>
          </p:cNvSpPr>
          <p:nvPr/>
        </p:nvSpPr>
        <p:spPr bwMode="auto">
          <a:xfrm>
            <a:off x="7510103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Line 52"/>
          <p:cNvSpPr>
            <a:spLocks noChangeShapeType="1"/>
          </p:cNvSpPr>
          <p:nvPr/>
        </p:nvSpPr>
        <p:spPr bwMode="auto">
          <a:xfrm flipV="1">
            <a:off x="8073280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Line 53"/>
          <p:cNvSpPr>
            <a:spLocks noChangeShapeType="1"/>
          </p:cNvSpPr>
          <p:nvPr/>
        </p:nvSpPr>
        <p:spPr bwMode="auto">
          <a:xfrm flipV="1">
            <a:off x="8638745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Line 54"/>
          <p:cNvSpPr>
            <a:spLocks noChangeShapeType="1"/>
          </p:cNvSpPr>
          <p:nvPr/>
        </p:nvSpPr>
        <p:spPr bwMode="auto">
          <a:xfrm>
            <a:off x="9201922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Rectangle 56"/>
          <p:cNvSpPr>
            <a:spLocks noChangeArrowheads="1"/>
          </p:cNvSpPr>
          <p:nvPr/>
        </p:nvSpPr>
        <p:spPr bwMode="auto">
          <a:xfrm>
            <a:off x="2392800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5" name="Rectangle 57"/>
          <p:cNvSpPr>
            <a:spLocks noChangeArrowheads="1"/>
          </p:cNvSpPr>
          <p:nvPr/>
        </p:nvSpPr>
        <p:spPr bwMode="auto">
          <a:xfrm>
            <a:off x="4084619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6" name="Rectangle 58"/>
          <p:cNvSpPr>
            <a:spLocks noChangeArrowheads="1"/>
          </p:cNvSpPr>
          <p:nvPr/>
        </p:nvSpPr>
        <p:spPr bwMode="auto">
          <a:xfrm>
            <a:off x="5774147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7" name="Rectangle 59"/>
          <p:cNvSpPr>
            <a:spLocks noChangeArrowheads="1"/>
          </p:cNvSpPr>
          <p:nvPr/>
        </p:nvSpPr>
        <p:spPr bwMode="auto">
          <a:xfrm>
            <a:off x="7463682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8" name="Rectangle 60"/>
          <p:cNvSpPr>
            <a:spLocks noChangeArrowheads="1"/>
          </p:cNvSpPr>
          <p:nvPr/>
        </p:nvSpPr>
        <p:spPr bwMode="auto">
          <a:xfrm>
            <a:off x="9113789" y="5180613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673363" y="1362024"/>
            <a:ext cx="1514822" cy="715525"/>
            <a:chOff x="1733948" y="1510657"/>
            <a:chExt cx="1514822" cy="715525"/>
          </a:xfrm>
        </p:grpSpPr>
        <p:sp>
          <p:nvSpPr>
            <p:cNvPr id="61" name="Rectangle 88"/>
            <p:cNvSpPr>
              <a:spLocks noChangeArrowheads="1"/>
            </p:cNvSpPr>
            <p:nvPr/>
          </p:nvSpPr>
          <p:spPr bwMode="auto">
            <a:xfrm>
              <a:off x="2159316" y="1856850"/>
              <a:ext cx="7927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TAVR</a:t>
              </a:r>
            </a:p>
          </p:txBody>
        </p:sp>
        <p:sp>
          <p:nvSpPr>
            <p:cNvPr id="63" name="Rectangle 89"/>
            <p:cNvSpPr>
              <a:spLocks noChangeArrowheads="1"/>
            </p:cNvSpPr>
            <p:nvPr/>
          </p:nvSpPr>
          <p:spPr bwMode="auto">
            <a:xfrm>
              <a:off x="2169949" y="1510657"/>
              <a:ext cx="10788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Surgery</a:t>
              </a:r>
            </a:p>
          </p:txBody>
        </p:sp>
        <p:sp>
          <p:nvSpPr>
            <p:cNvPr id="65" name="Line 90"/>
            <p:cNvSpPr>
              <a:spLocks noChangeShapeType="1"/>
            </p:cNvSpPr>
            <p:nvPr/>
          </p:nvSpPr>
          <p:spPr bwMode="auto">
            <a:xfrm>
              <a:off x="1733948" y="2039003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00F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Line 91"/>
            <p:cNvSpPr>
              <a:spLocks noChangeShapeType="1"/>
            </p:cNvSpPr>
            <p:nvPr/>
          </p:nvSpPr>
          <p:spPr bwMode="auto">
            <a:xfrm>
              <a:off x="1733948" y="1692810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F1FE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090617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54EEEF38-FA5E-544D-84B9-AF602051D9D0}"/>
              </a:ext>
            </a:extLst>
          </p:cNvPr>
          <p:cNvSpPr/>
          <p:nvPr/>
        </p:nvSpPr>
        <p:spPr bwMode="auto">
          <a:xfrm>
            <a:off x="2381637" y="1275889"/>
            <a:ext cx="7783088" cy="3793481"/>
          </a:xfrm>
          <a:prstGeom prst="rect">
            <a:avLst/>
          </a:prstGeom>
          <a:solidFill>
            <a:srgbClr val="0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ヒラギノ角ゴ Pro W3" pitchFamily="-111" charset="-128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Rehospitalization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45"/>
          <p:cNvSpPr>
            <a:spLocks noChangeArrowheads="1"/>
          </p:cNvSpPr>
          <p:nvPr/>
        </p:nvSpPr>
        <p:spPr bwMode="auto">
          <a:xfrm rot="16200000">
            <a:off x="193891" y="3040361"/>
            <a:ext cx="2912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Rehospitalization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(%)</a:t>
            </a:r>
          </a:p>
        </p:txBody>
      </p:sp>
      <p:sp>
        <p:nvSpPr>
          <p:cNvPr id="81" name="Rectangle 11"/>
          <p:cNvSpPr>
            <a:spLocks noChangeArrowheads="1"/>
          </p:cNvSpPr>
          <p:nvPr/>
        </p:nvSpPr>
        <p:spPr bwMode="auto">
          <a:xfrm>
            <a:off x="2915565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477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" name="Rectangle 13"/>
          <p:cNvSpPr>
            <a:spLocks noChangeArrowheads="1"/>
          </p:cNvSpPr>
          <p:nvPr/>
        </p:nvSpPr>
        <p:spPr bwMode="auto">
          <a:xfrm>
            <a:off x="4012901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469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Rectangle 15"/>
          <p:cNvSpPr>
            <a:spLocks noChangeArrowheads="1"/>
          </p:cNvSpPr>
          <p:nvPr/>
        </p:nvSpPr>
        <p:spPr bwMode="auto">
          <a:xfrm>
            <a:off x="5719862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465</a:t>
            </a:r>
          </a:p>
        </p:txBody>
      </p:sp>
      <p:sp>
        <p:nvSpPr>
          <p:cNvPr id="84" name="Rectangle 17"/>
          <p:cNvSpPr>
            <a:spLocks noChangeArrowheads="1"/>
          </p:cNvSpPr>
          <p:nvPr/>
        </p:nvSpPr>
        <p:spPr bwMode="auto">
          <a:xfrm>
            <a:off x="7388192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459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Rectangle 18"/>
          <p:cNvSpPr>
            <a:spLocks noChangeArrowheads="1"/>
          </p:cNvSpPr>
          <p:nvPr/>
        </p:nvSpPr>
        <p:spPr bwMode="auto">
          <a:xfrm>
            <a:off x="2275313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Rectangle 20"/>
          <p:cNvSpPr>
            <a:spLocks noChangeArrowheads="1"/>
          </p:cNvSpPr>
          <p:nvPr/>
        </p:nvSpPr>
        <p:spPr bwMode="auto">
          <a:xfrm>
            <a:off x="2929193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416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Rectangle 22"/>
          <p:cNvSpPr>
            <a:spLocks noChangeArrowheads="1"/>
          </p:cNvSpPr>
          <p:nvPr/>
        </p:nvSpPr>
        <p:spPr bwMode="auto">
          <a:xfrm>
            <a:off x="4032357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399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Rectangle 24"/>
          <p:cNvSpPr>
            <a:spLocks noChangeArrowheads="1"/>
          </p:cNvSpPr>
          <p:nvPr/>
        </p:nvSpPr>
        <p:spPr bwMode="auto">
          <a:xfrm>
            <a:off x="5735086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389</a:t>
            </a:r>
          </a:p>
        </p:txBody>
      </p:sp>
      <p:sp>
        <p:nvSpPr>
          <p:cNvPr id="89" name="Rectangle 26"/>
          <p:cNvSpPr>
            <a:spLocks noChangeArrowheads="1"/>
          </p:cNvSpPr>
          <p:nvPr/>
        </p:nvSpPr>
        <p:spPr bwMode="auto">
          <a:xfrm>
            <a:off x="7407648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385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" name="Rectangle 17"/>
          <p:cNvSpPr>
            <a:spLocks noChangeArrowheads="1"/>
          </p:cNvSpPr>
          <p:nvPr/>
        </p:nvSpPr>
        <p:spPr bwMode="auto">
          <a:xfrm>
            <a:off x="9137633" y="6251476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453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Rectangle 26"/>
          <p:cNvSpPr>
            <a:spLocks noChangeArrowheads="1"/>
          </p:cNvSpPr>
          <p:nvPr/>
        </p:nvSpPr>
        <p:spPr bwMode="auto">
          <a:xfrm>
            <a:off x="9137633" y="5986780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382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" name="Rectangle 78"/>
          <p:cNvSpPr>
            <a:spLocks noChangeArrowheads="1"/>
          </p:cNvSpPr>
          <p:nvPr/>
        </p:nvSpPr>
        <p:spPr bwMode="auto">
          <a:xfrm>
            <a:off x="4215584" y="5488911"/>
            <a:ext cx="3217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Months from Procedure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5F5E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Rectangle 27">
            <a:extLst>
              <a:ext uri="{FF2B5EF4-FFF2-40B4-BE49-F238E27FC236}">
                <a16:creationId xmlns:a16="http://schemas.microsoft.com/office/drawing/2014/main" id="{B44FB23D-7F57-4CFA-8098-3B6732DC6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226" y="5726396"/>
            <a:ext cx="16927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Number at risk: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85F5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7" name="Rectangle 244">
            <a:extLst>
              <a:ext uri="{FF2B5EF4-FFF2-40B4-BE49-F238E27FC236}">
                <a16:creationId xmlns:a16="http://schemas.microsoft.com/office/drawing/2014/main" id="{19353014-3E0C-4981-BFD1-846488CD7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5415" y="5201141"/>
            <a:ext cx="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4703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1" name="Rectangle 31"/>
          <p:cNvSpPr>
            <a:spLocks noChangeArrowheads="1"/>
          </p:cNvSpPr>
          <p:nvPr/>
        </p:nvSpPr>
        <p:spPr bwMode="auto">
          <a:xfrm>
            <a:off x="7421532" y="1405950"/>
            <a:ext cx="25596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HR [95% CI] = 0.65 [0.42, 1.00]</a:t>
            </a:r>
          </a:p>
        </p:txBody>
      </p:sp>
      <p:sp>
        <p:nvSpPr>
          <p:cNvPr id="202" name="Rectangle 9"/>
          <p:cNvSpPr>
            <a:spLocks noChangeArrowheads="1"/>
          </p:cNvSpPr>
          <p:nvPr/>
        </p:nvSpPr>
        <p:spPr bwMode="auto">
          <a:xfrm>
            <a:off x="2276842" y="625837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496</a:t>
            </a:r>
          </a:p>
        </p:txBody>
      </p:sp>
      <p:sp>
        <p:nvSpPr>
          <p:cNvPr id="203" name="Rectangle 28"/>
          <p:cNvSpPr>
            <a:spLocks noChangeArrowheads="1"/>
          </p:cNvSpPr>
          <p:nvPr/>
        </p:nvSpPr>
        <p:spPr bwMode="auto">
          <a:xfrm>
            <a:off x="1285343" y="6258373"/>
            <a:ext cx="594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TAVR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Rectangle 29"/>
          <p:cNvSpPr>
            <a:spLocks noChangeArrowheads="1"/>
          </p:cNvSpPr>
          <p:nvPr/>
        </p:nvSpPr>
        <p:spPr bwMode="auto">
          <a:xfrm>
            <a:off x="1285345" y="6005709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Surgery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Freeform 65"/>
          <p:cNvSpPr>
            <a:spLocks/>
          </p:cNvSpPr>
          <p:nvPr/>
        </p:nvSpPr>
        <p:spPr bwMode="auto">
          <a:xfrm>
            <a:off x="2444104" y="3707247"/>
            <a:ext cx="6851773" cy="1297311"/>
          </a:xfrm>
          <a:custGeom>
            <a:avLst/>
            <a:gdLst>
              <a:gd name="T0" fmla="*/ 1 w 492"/>
              <a:gd name="T1" fmla="*/ 62 h 62"/>
              <a:gd name="T2" fmla="*/ 2 w 492"/>
              <a:gd name="T3" fmla="*/ 61 h 62"/>
              <a:gd name="T4" fmla="*/ 5 w 492"/>
              <a:gd name="T5" fmla="*/ 57 h 62"/>
              <a:gd name="T6" fmla="*/ 8 w 492"/>
              <a:gd name="T7" fmla="*/ 54 h 62"/>
              <a:gd name="T8" fmla="*/ 9 w 492"/>
              <a:gd name="T9" fmla="*/ 49 h 62"/>
              <a:gd name="T10" fmla="*/ 11 w 492"/>
              <a:gd name="T11" fmla="*/ 47 h 62"/>
              <a:gd name="T12" fmla="*/ 19 w 492"/>
              <a:gd name="T13" fmla="*/ 42 h 62"/>
              <a:gd name="T14" fmla="*/ 20 w 492"/>
              <a:gd name="T15" fmla="*/ 40 h 62"/>
              <a:gd name="T16" fmla="*/ 24 w 492"/>
              <a:gd name="T17" fmla="*/ 38 h 62"/>
              <a:gd name="T18" fmla="*/ 27 w 492"/>
              <a:gd name="T19" fmla="*/ 36 h 62"/>
              <a:gd name="T20" fmla="*/ 32 w 492"/>
              <a:gd name="T21" fmla="*/ 35 h 62"/>
              <a:gd name="T22" fmla="*/ 41 w 492"/>
              <a:gd name="T23" fmla="*/ 33 h 62"/>
              <a:gd name="T24" fmla="*/ 43 w 492"/>
              <a:gd name="T25" fmla="*/ 33 h 62"/>
              <a:gd name="T26" fmla="*/ 48 w 492"/>
              <a:gd name="T27" fmla="*/ 31 h 62"/>
              <a:gd name="T28" fmla="*/ 55 w 492"/>
              <a:gd name="T29" fmla="*/ 29 h 62"/>
              <a:gd name="T30" fmla="*/ 59 w 492"/>
              <a:gd name="T31" fmla="*/ 28 h 62"/>
              <a:gd name="T32" fmla="*/ 64 w 492"/>
              <a:gd name="T33" fmla="*/ 26 h 62"/>
              <a:gd name="T34" fmla="*/ 71 w 492"/>
              <a:gd name="T35" fmla="*/ 24 h 62"/>
              <a:gd name="T36" fmla="*/ 79 w 492"/>
              <a:gd name="T37" fmla="*/ 22 h 62"/>
              <a:gd name="T38" fmla="*/ 94 w 492"/>
              <a:gd name="T39" fmla="*/ 21 h 62"/>
              <a:gd name="T40" fmla="*/ 123 w 492"/>
              <a:gd name="T41" fmla="*/ 19 h 62"/>
              <a:gd name="T42" fmla="*/ 149 w 492"/>
              <a:gd name="T43" fmla="*/ 19 h 62"/>
              <a:gd name="T44" fmla="*/ 157 w 492"/>
              <a:gd name="T45" fmla="*/ 17 h 62"/>
              <a:gd name="T46" fmla="*/ 190 w 492"/>
              <a:gd name="T47" fmla="*/ 15 h 62"/>
              <a:gd name="T48" fmla="*/ 246 w 492"/>
              <a:gd name="T49" fmla="*/ 14 h 62"/>
              <a:gd name="T50" fmla="*/ 289 w 492"/>
              <a:gd name="T51" fmla="*/ 14 h 62"/>
              <a:gd name="T52" fmla="*/ 314 w 492"/>
              <a:gd name="T53" fmla="*/ 12 h 62"/>
              <a:gd name="T54" fmla="*/ 322 w 492"/>
              <a:gd name="T55" fmla="*/ 10 h 62"/>
              <a:gd name="T56" fmla="*/ 326 w 492"/>
              <a:gd name="T57" fmla="*/ 8 h 62"/>
              <a:gd name="T58" fmla="*/ 347 w 492"/>
              <a:gd name="T59" fmla="*/ 7 h 62"/>
              <a:gd name="T60" fmla="*/ 369 w 492"/>
              <a:gd name="T61" fmla="*/ 5 h 62"/>
              <a:gd name="T62" fmla="*/ 380 w 492"/>
              <a:gd name="T63" fmla="*/ 5 h 62"/>
              <a:gd name="T64" fmla="*/ 426 w 492"/>
              <a:gd name="T65" fmla="*/ 3 h 62"/>
              <a:gd name="T66" fmla="*/ 448 w 492"/>
              <a:gd name="T67" fmla="*/ 1 h 62"/>
              <a:gd name="T68" fmla="*/ 492 w 492"/>
              <a:gd name="T69" fmla="*/ 0 h 62"/>
              <a:gd name="T70" fmla="*/ 492 w 492"/>
              <a:gd name="T71" fmla="*/ 0 h 62"/>
              <a:gd name="T72" fmla="*/ 492 w 492"/>
              <a:gd name="T7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2" h="62">
                <a:moveTo>
                  <a:pt x="0" y="62"/>
                </a:moveTo>
                <a:lnTo>
                  <a:pt x="1" y="62"/>
                </a:lnTo>
                <a:lnTo>
                  <a:pt x="1" y="61"/>
                </a:lnTo>
                <a:lnTo>
                  <a:pt x="2" y="61"/>
                </a:lnTo>
                <a:lnTo>
                  <a:pt x="2" y="57"/>
                </a:lnTo>
                <a:lnTo>
                  <a:pt x="5" y="57"/>
                </a:lnTo>
                <a:lnTo>
                  <a:pt x="5" y="54"/>
                </a:lnTo>
                <a:lnTo>
                  <a:pt x="8" y="54"/>
                </a:lnTo>
                <a:lnTo>
                  <a:pt x="8" y="49"/>
                </a:lnTo>
                <a:lnTo>
                  <a:pt x="9" y="49"/>
                </a:lnTo>
                <a:lnTo>
                  <a:pt x="9" y="47"/>
                </a:lnTo>
                <a:lnTo>
                  <a:pt x="11" y="47"/>
                </a:lnTo>
                <a:lnTo>
                  <a:pt x="11" y="42"/>
                </a:lnTo>
                <a:lnTo>
                  <a:pt x="19" y="42"/>
                </a:lnTo>
                <a:lnTo>
                  <a:pt x="19" y="40"/>
                </a:lnTo>
                <a:lnTo>
                  <a:pt x="20" y="40"/>
                </a:lnTo>
                <a:lnTo>
                  <a:pt x="20" y="38"/>
                </a:lnTo>
                <a:lnTo>
                  <a:pt x="24" y="38"/>
                </a:lnTo>
                <a:lnTo>
                  <a:pt x="24" y="36"/>
                </a:lnTo>
                <a:lnTo>
                  <a:pt x="27" y="36"/>
                </a:lnTo>
                <a:lnTo>
                  <a:pt x="27" y="35"/>
                </a:lnTo>
                <a:lnTo>
                  <a:pt x="32" y="35"/>
                </a:lnTo>
                <a:lnTo>
                  <a:pt x="32" y="33"/>
                </a:lnTo>
                <a:lnTo>
                  <a:pt x="41" y="33"/>
                </a:lnTo>
                <a:lnTo>
                  <a:pt x="41" y="33"/>
                </a:lnTo>
                <a:lnTo>
                  <a:pt x="43" y="33"/>
                </a:lnTo>
                <a:lnTo>
                  <a:pt x="43" y="31"/>
                </a:lnTo>
                <a:lnTo>
                  <a:pt x="48" y="31"/>
                </a:lnTo>
                <a:lnTo>
                  <a:pt x="48" y="29"/>
                </a:lnTo>
                <a:lnTo>
                  <a:pt x="55" y="29"/>
                </a:lnTo>
                <a:lnTo>
                  <a:pt x="55" y="28"/>
                </a:lnTo>
                <a:lnTo>
                  <a:pt x="59" y="28"/>
                </a:lnTo>
                <a:lnTo>
                  <a:pt x="59" y="26"/>
                </a:lnTo>
                <a:lnTo>
                  <a:pt x="64" y="26"/>
                </a:lnTo>
                <a:lnTo>
                  <a:pt x="64" y="24"/>
                </a:lnTo>
                <a:lnTo>
                  <a:pt x="71" y="24"/>
                </a:lnTo>
                <a:lnTo>
                  <a:pt x="71" y="22"/>
                </a:lnTo>
                <a:lnTo>
                  <a:pt x="79" y="22"/>
                </a:lnTo>
                <a:lnTo>
                  <a:pt x="79" y="21"/>
                </a:lnTo>
                <a:lnTo>
                  <a:pt x="94" y="21"/>
                </a:lnTo>
                <a:lnTo>
                  <a:pt x="94" y="19"/>
                </a:lnTo>
                <a:lnTo>
                  <a:pt x="123" y="19"/>
                </a:lnTo>
                <a:lnTo>
                  <a:pt x="123" y="19"/>
                </a:lnTo>
                <a:lnTo>
                  <a:pt x="149" y="19"/>
                </a:lnTo>
                <a:lnTo>
                  <a:pt x="149" y="17"/>
                </a:lnTo>
                <a:lnTo>
                  <a:pt x="157" y="17"/>
                </a:lnTo>
                <a:lnTo>
                  <a:pt x="157" y="15"/>
                </a:lnTo>
                <a:lnTo>
                  <a:pt x="190" y="15"/>
                </a:lnTo>
                <a:lnTo>
                  <a:pt x="190" y="14"/>
                </a:lnTo>
                <a:lnTo>
                  <a:pt x="246" y="14"/>
                </a:lnTo>
                <a:lnTo>
                  <a:pt x="246" y="14"/>
                </a:lnTo>
                <a:lnTo>
                  <a:pt x="289" y="14"/>
                </a:lnTo>
                <a:lnTo>
                  <a:pt x="289" y="12"/>
                </a:lnTo>
                <a:lnTo>
                  <a:pt x="314" y="12"/>
                </a:lnTo>
                <a:lnTo>
                  <a:pt x="314" y="10"/>
                </a:lnTo>
                <a:lnTo>
                  <a:pt x="322" y="10"/>
                </a:lnTo>
                <a:lnTo>
                  <a:pt x="322" y="8"/>
                </a:lnTo>
                <a:lnTo>
                  <a:pt x="326" y="8"/>
                </a:lnTo>
                <a:lnTo>
                  <a:pt x="326" y="7"/>
                </a:lnTo>
                <a:lnTo>
                  <a:pt x="347" y="7"/>
                </a:lnTo>
                <a:lnTo>
                  <a:pt x="347" y="5"/>
                </a:lnTo>
                <a:lnTo>
                  <a:pt x="369" y="5"/>
                </a:lnTo>
                <a:lnTo>
                  <a:pt x="369" y="5"/>
                </a:lnTo>
                <a:lnTo>
                  <a:pt x="380" y="5"/>
                </a:lnTo>
                <a:lnTo>
                  <a:pt x="380" y="3"/>
                </a:lnTo>
                <a:lnTo>
                  <a:pt x="426" y="3"/>
                </a:lnTo>
                <a:lnTo>
                  <a:pt x="426" y="1"/>
                </a:lnTo>
                <a:lnTo>
                  <a:pt x="448" y="1"/>
                </a:lnTo>
                <a:lnTo>
                  <a:pt x="448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</a:path>
            </a:pathLst>
          </a:custGeom>
          <a:noFill/>
          <a:ln w="57150" cap="rnd">
            <a:solidFill>
              <a:srgbClr val="85F5E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Freeform 66"/>
          <p:cNvSpPr>
            <a:spLocks/>
          </p:cNvSpPr>
          <p:nvPr/>
        </p:nvSpPr>
        <p:spPr bwMode="auto">
          <a:xfrm>
            <a:off x="2444104" y="3022225"/>
            <a:ext cx="6851773" cy="1981533"/>
          </a:xfrm>
          <a:custGeom>
            <a:avLst/>
            <a:gdLst>
              <a:gd name="T0" fmla="*/ 8 w 492"/>
              <a:gd name="T1" fmla="*/ 95 h 95"/>
              <a:gd name="T2" fmla="*/ 11 w 492"/>
              <a:gd name="T3" fmla="*/ 90 h 95"/>
              <a:gd name="T4" fmla="*/ 12 w 492"/>
              <a:gd name="T5" fmla="*/ 88 h 95"/>
              <a:gd name="T6" fmla="*/ 13 w 492"/>
              <a:gd name="T7" fmla="*/ 84 h 95"/>
              <a:gd name="T8" fmla="*/ 15 w 492"/>
              <a:gd name="T9" fmla="*/ 80 h 95"/>
              <a:gd name="T10" fmla="*/ 16 w 492"/>
              <a:gd name="T11" fmla="*/ 78 h 95"/>
              <a:gd name="T12" fmla="*/ 17 w 492"/>
              <a:gd name="T13" fmla="*/ 74 h 95"/>
              <a:gd name="T14" fmla="*/ 20 w 492"/>
              <a:gd name="T15" fmla="*/ 69 h 95"/>
              <a:gd name="T16" fmla="*/ 21 w 492"/>
              <a:gd name="T17" fmla="*/ 61 h 95"/>
              <a:gd name="T18" fmla="*/ 23 w 492"/>
              <a:gd name="T19" fmla="*/ 59 h 95"/>
              <a:gd name="T20" fmla="*/ 25 w 492"/>
              <a:gd name="T21" fmla="*/ 57 h 95"/>
              <a:gd name="T22" fmla="*/ 27 w 492"/>
              <a:gd name="T23" fmla="*/ 53 h 95"/>
              <a:gd name="T24" fmla="*/ 28 w 492"/>
              <a:gd name="T25" fmla="*/ 51 h 95"/>
              <a:gd name="T26" fmla="*/ 31 w 492"/>
              <a:gd name="T27" fmla="*/ 50 h 95"/>
              <a:gd name="T28" fmla="*/ 33 w 492"/>
              <a:gd name="T29" fmla="*/ 46 h 95"/>
              <a:gd name="T30" fmla="*/ 37 w 492"/>
              <a:gd name="T31" fmla="*/ 44 h 95"/>
              <a:gd name="T32" fmla="*/ 41 w 492"/>
              <a:gd name="T33" fmla="*/ 40 h 95"/>
              <a:gd name="T34" fmla="*/ 46 w 492"/>
              <a:gd name="T35" fmla="*/ 40 h 95"/>
              <a:gd name="T36" fmla="*/ 47 w 492"/>
              <a:gd name="T37" fmla="*/ 38 h 95"/>
              <a:gd name="T38" fmla="*/ 48 w 492"/>
              <a:gd name="T39" fmla="*/ 36 h 95"/>
              <a:gd name="T40" fmla="*/ 54 w 492"/>
              <a:gd name="T41" fmla="*/ 34 h 95"/>
              <a:gd name="T42" fmla="*/ 60 w 492"/>
              <a:gd name="T43" fmla="*/ 32 h 95"/>
              <a:gd name="T44" fmla="*/ 66 w 492"/>
              <a:gd name="T45" fmla="*/ 30 h 95"/>
              <a:gd name="T46" fmla="*/ 71 w 492"/>
              <a:gd name="T47" fmla="*/ 28 h 95"/>
              <a:gd name="T48" fmla="*/ 102 w 492"/>
              <a:gd name="T49" fmla="*/ 26 h 95"/>
              <a:gd name="T50" fmla="*/ 113 w 492"/>
              <a:gd name="T51" fmla="*/ 24 h 95"/>
              <a:gd name="T52" fmla="*/ 120 w 492"/>
              <a:gd name="T53" fmla="*/ 22 h 95"/>
              <a:gd name="T54" fmla="*/ 121 w 492"/>
              <a:gd name="T55" fmla="*/ 20 h 95"/>
              <a:gd name="T56" fmla="*/ 123 w 492"/>
              <a:gd name="T57" fmla="*/ 18 h 95"/>
              <a:gd name="T58" fmla="*/ 133 w 492"/>
              <a:gd name="T59" fmla="*/ 18 h 95"/>
              <a:gd name="T60" fmla="*/ 175 w 492"/>
              <a:gd name="T61" fmla="*/ 16 h 95"/>
              <a:gd name="T62" fmla="*/ 182 w 492"/>
              <a:gd name="T63" fmla="*/ 14 h 95"/>
              <a:gd name="T64" fmla="*/ 187 w 492"/>
              <a:gd name="T65" fmla="*/ 12 h 95"/>
              <a:gd name="T66" fmla="*/ 236 w 492"/>
              <a:gd name="T67" fmla="*/ 10 h 95"/>
              <a:gd name="T68" fmla="*/ 246 w 492"/>
              <a:gd name="T69" fmla="*/ 6 h 95"/>
              <a:gd name="T70" fmla="*/ 342 w 492"/>
              <a:gd name="T71" fmla="*/ 6 h 95"/>
              <a:gd name="T72" fmla="*/ 355 w 492"/>
              <a:gd name="T73" fmla="*/ 4 h 95"/>
              <a:gd name="T74" fmla="*/ 369 w 492"/>
              <a:gd name="T75" fmla="*/ 2 h 95"/>
              <a:gd name="T76" fmla="*/ 482 w 492"/>
              <a:gd name="T77" fmla="*/ 2 h 95"/>
              <a:gd name="T78" fmla="*/ 492 w 492"/>
              <a:gd name="T79" fmla="*/ 0 h 95"/>
              <a:gd name="T80" fmla="*/ 492 w 492"/>
              <a:gd name="T81" fmla="*/ 0 h 95"/>
              <a:gd name="T82" fmla="*/ 492 w 492"/>
              <a:gd name="T8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2" h="95">
                <a:moveTo>
                  <a:pt x="0" y="95"/>
                </a:moveTo>
                <a:lnTo>
                  <a:pt x="8" y="95"/>
                </a:lnTo>
                <a:lnTo>
                  <a:pt x="8" y="90"/>
                </a:lnTo>
                <a:lnTo>
                  <a:pt x="11" y="90"/>
                </a:lnTo>
                <a:lnTo>
                  <a:pt x="11" y="88"/>
                </a:lnTo>
                <a:lnTo>
                  <a:pt x="12" y="88"/>
                </a:lnTo>
                <a:lnTo>
                  <a:pt x="12" y="84"/>
                </a:lnTo>
                <a:lnTo>
                  <a:pt x="13" y="84"/>
                </a:lnTo>
                <a:lnTo>
                  <a:pt x="13" y="80"/>
                </a:lnTo>
                <a:lnTo>
                  <a:pt x="15" y="80"/>
                </a:lnTo>
                <a:lnTo>
                  <a:pt x="15" y="78"/>
                </a:lnTo>
                <a:lnTo>
                  <a:pt x="16" y="78"/>
                </a:lnTo>
                <a:lnTo>
                  <a:pt x="16" y="74"/>
                </a:lnTo>
                <a:lnTo>
                  <a:pt x="17" y="74"/>
                </a:lnTo>
                <a:lnTo>
                  <a:pt x="17" y="69"/>
                </a:lnTo>
                <a:lnTo>
                  <a:pt x="20" y="69"/>
                </a:lnTo>
                <a:lnTo>
                  <a:pt x="20" y="61"/>
                </a:lnTo>
                <a:lnTo>
                  <a:pt x="21" y="61"/>
                </a:lnTo>
                <a:lnTo>
                  <a:pt x="21" y="59"/>
                </a:lnTo>
                <a:lnTo>
                  <a:pt x="23" y="59"/>
                </a:lnTo>
                <a:lnTo>
                  <a:pt x="23" y="57"/>
                </a:lnTo>
                <a:lnTo>
                  <a:pt x="25" y="57"/>
                </a:lnTo>
                <a:lnTo>
                  <a:pt x="25" y="53"/>
                </a:lnTo>
                <a:lnTo>
                  <a:pt x="27" y="53"/>
                </a:lnTo>
                <a:lnTo>
                  <a:pt x="27" y="51"/>
                </a:lnTo>
                <a:lnTo>
                  <a:pt x="28" y="51"/>
                </a:lnTo>
                <a:lnTo>
                  <a:pt x="28" y="50"/>
                </a:lnTo>
                <a:lnTo>
                  <a:pt x="31" y="50"/>
                </a:lnTo>
                <a:lnTo>
                  <a:pt x="31" y="46"/>
                </a:lnTo>
                <a:lnTo>
                  <a:pt x="33" y="46"/>
                </a:lnTo>
                <a:lnTo>
                  <a:pt x="33" y="44"/>
                </a:lnTo>
                <a:lnTo>
                  <a:pt x="37" y="44"/>
                </a:lnTo>
                <a:lnTo>
                  <a:pt x="37" y="40"/>
                </a:lnTo>
                <a:lnTo>
                  <a:pt x="41" y="40"/>
                </a:lnTo>
                <a:lnTo>
                  <a:pt x="41" y="40"/>
                </a:lnTo>
                <a:lnTo>
                  <a:pt x="46" y="40"/>
                </a:lnTo>
                <a:lnTo>
                  <a:pt x="46" y="38"/>
                </a:lnTo>
                <a:lnTo>
                  <a:pt x="47" y="38"/>
                </a:lnTo>
                <a:lnTo>
                  <a:pt x="47" y="36"/>
                </a:lnTo>
                <a:lnTo>
                  <a:pt x="48" y="36"/>
                </a:lnTo>
                <a:lnTo>
                  <a:pt x="48" y="34"/>
                </a:lnTo>
                <a:lnTo>
                  <a:pt x="54" y="34"/>
                </a:lnTo>
                <a:lnTo>
                  <a:pt x="54" y="32"/>
                </a:lnTo>
                <a:lnTo>
                  <a:pt x="60" y="32"/>
                </a:lnTo>
                <a:lnTo>
                  <a:pt x="60" y="30"/>
                </a:lnTo>
                <a:lnTo>
                  <a:pt x="66" y="30"/>
                </a:lnTo>
                <a:lnTo>
                  <a:pt x="66" y="28"/>
                </a:lnTo>
                <a:lnTo>
                  <a:pt x="71" y="28"/>
                </a:lnTo>
                <a:lnTo>
                  <a:pt x="71" y="26"/>
                </a:lnTo>
                <a:lnTo>
                  <a:pt x="102" y="26"/>
                </a:lnTo>
                <a:lnTo>
                  <a:pt x="102" y="24"/>
                </a:lnTo>
                <a:lnTo>
                  <a:pt x="113" y="24"/>
                </a:lnTo>
                <a:lnTo>
                  <a:pt x="113" y="22"/>
                </a:lnTo>
                <a:lnTo>
                  <a:pt x="120" y="22"/>
                </a:lnTo>
                <a:lnTo>
                  <a:pt x="120" y="20"/>
                </a:lnTo>
                <a:lnTo>
                  <a:pt x="121" y="20"/>
                </a:lnTo>
                <a:lnTo>
                  <a:pt x="121" y="18"/>
                </a:lnTo>
                <a:lnTo>
                  <a:pt x="123" y="18"/>
                </a:lnTo>
                <a:lnTo>
                  <a:pt x="123" y="18"/>
                </a:lnTo>
                <a:lnTo>
                  <a:pt x="133" y="18"/>
                </a:lnTo>
                <a:lnTo>
                  <a:pt x="133" y="16"/>
                </a:lnTo>
                <a:lnTo>
                  <a:pt x="175" y="16"/>
                </a:lnTo>
                <a:lnTo>
                  <a:pt x="175" y="14"/>
                </a:lnTo>
                <a:lnTo>
                  <a:pt x="182" y="14"/>
                </a:lnTo>
                <a:lnTo>
                  <a:pt x="182" y="12"/>
                </a:lnTo>
                <a:lnTo>
                  <a:pt x="187" y="12"/>
                </a:lnTo>
                <a:lnTo>
                  <a:pt x="187" y="10"/>
                </a:lnTo>
                <a:lnTo>
                  <a:pt x="236" y="10"/>
                </a:lnTo>
                <a:lnTo>
                  <a:pt x="236" y="6"/>
                </a:lnTo>
                <a:lnTo>
                  <a:pt x="246" y="6"/>
                </a:lnTo>
                <a:lnTo>
                  <a:pt x="246" y="6"/>
                </a:lnTo>
                <a:lnTo>
                  <a:pt x="342" y="6"/>
                </a:lnTo>
                <a:lnTo>
                  <a:pt x="342" y="4"/>
                </a:lnTo>
                <a:lnTo>
                  <a:pt x="355" y="4"/>
                </a:lnTo>
                <a:lnTo>
                  <a:pt x="355" y="2"/>
                </a:lnTo>
                <a:lnTo>
                  <a:pt x="369" y="2"/>
                </a:lnTo>
                <a:lnTo>
                  <a:pt x="369" y="2"/>
                </a:lnTo>
                <a:lnTo>
                  <a:pt x="482" y="2"/>
                </a:lnTo>
                <a:lnTo>
                  <a:pt x="48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</a:path>
            </a:pathLst>
          </a:custGeom>
          <a:noFill/>
          <a:ln w="57150" cap="rnd">
            <a:solidFill>
              <a:srgbClr val="F1FE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9415952" y="3543403"/>
            <a:ext cx="65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7.3%</a:t>
            </a:r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9349792" y="2862019"/>
            <a:ext cx="7776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11.0%</a:t>
            </a:r>
          </a:p>
        </p:txBody>
      </p:sp>
      <p:sp>
        <p:nvSpPr>
          <p:cNvPr id="68" name="Rectangle 26"/>
          <p:cNvSpPr>
            <a:spLocks noChangeArrowheads="1"/>
          </p:cNvSpPr>
          <p:nvPr/>
        </p:nvSpPr>
        <p:spPr bwMode="auto">
          <a:xfrm>
            <a:off x="2742490" y="3203656"/>
            <a:ext cx="6684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6.5%</a:t>
            </a:r>
          </a:p>
        </p:txBody>
      </p:sp>
      <p:sp>
        <p:nvSpPr>
          <p:cNvPr id="69" name="Rectangle 24"/>
          <p:cNvSpPr>
            <a:spLocks noChangeArrowheads="1"/>
          </p:cNvSpPr>
          <p:nvPr/>
        </p:nvSpPr>
        <p:spPr bwMode="auto">
          <a:xfrm rot="21414342">
            <a:off x="2736979" y="4458136"/>
            <a:ext cx="6684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3.4%</a:t>
            </a:r>
          </a:p>
        </p:txBody>
      </p:sp>
      <p:sp>
        <p:nvSpPr>
          <p:cNvPr id="70" name="Rectangle 30">
            <a:extLst>
              <a:ext uri="{FF2B5EF4-FFF2-40B4-BE49-F238E27FC236}">
                <a16:creationId xmlns:a16="http://schemas.microsoft.com/office/drawing/2014/main" id="{B36193C4-4761-412B-B9AF-7D905E0CA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3238" y="1793527"/>
            <a:ext cx="159164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1FE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 = 0.046</a:t>
            </a:r>
          </a:p>
        </p:txBody>
      </p:sp>
      <p:sp>
        <p:nvSpPr>
          <p:cNvPr id="73" name="Rectangle 36"/>
          <p:cNvSpPr>
            <a:spLocks noChangeArrowheads="1"/>
          </p:cNvSpPr>
          <p:nvPr/>
        </p:nvSpPr>
        <p:spPr bwMode="auto">
          <a:xfrm>
            <a:off x="2029646" y="4916263"/>
            <a:ext cx="144557" cy="2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" name="Rectangle 38"/>
          <p:cNvSpPr>
            <a:spLocks noChangeArrowheads="1"/>
          </p:cNvSpPr>
          <p:nvPr/>
        </p:nvSpPr>
        <p:spPr bwMode="auto">
          <a:xfrm>
            <a:off x="1957369" y="3022225"/>
            <a:ext cx="289113" cy="2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" name="Line 30"/>
          <p:cNvSpPr>
            <a:spLocks noChangeShapeType="1"/>
          </p:cNvSpPr>
          <p:nvPr/>
        </p:nvSpPr>
        <p:spPr bwMode="auto">
          <a:xfrm flipH="1">
            <a:off x="2331094" y="5033952"/>
            <a:ext cx="41754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Line 217">
            <a:extLst>
              <a:ext uri="{FF2B5EF4-FFF2-40B4-BE49-F238E27FC236}">
                <a16:creationId xmlns:a16="http://schemas.microsoft.com/office/drawing/2014/main" id="{E1C5F251-B6EE-4F96-B1FC-9B3506FE8C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1523" y="3161816"/>
            <a:ext cx="5153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447040" tIns="223520" rIns="447040" bIns="2235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Line 219">
            <a:extLst>
              <a:ext uri="{FF2B5EF4-FFF2-40B4-BE49-F238E27FC236}">
                <a16:creationId xmlns:a16="http://schemas.microsoft.com/office/drawing/2014/main" id="{2CA6CA96-59C6-4790-8C61-690055250C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1523" y="1352398"/>
            <a:ext cx="5153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447040" tIns="223520" rIns="447040" bIns="2235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Rectangle 223">
            <a:extLst>
              <a:ext uri="{FF2B5EF4-FFF2-40B4-BE49-F238E27FC236}">
                <a16:creationId xmlns:a16="http://schemas.microsoft.com/office/drawing/2014/main" id="{5C883179-0310-4893-A9DF-7E0CC29D9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69" y="1215846"/>
            <a:ext cx="289113" cy="2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4703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</a:p>
        </p:txBody>
      </p:sp>
      <p:sp>
        <p:nvSpPr>
          <p:cNvPr id="80" name="Line 42"/>
          <p:cNvSpPr>
            <a:spLocks noChangeShapeType="1"/>
          </p:cNvSpPr>
          <p:nvPr/>
        </p:nvSpPr>
        <p:spPr bwMode="auto">
          <a:xfrm>
            <a:off x="2439221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Line 43"/>
          <p:cNvSpPr>
            <a:spLocks noChangeShapeType="1"/>
          </p:cNvSpPr>
          <p:nvPr/>
        </p:nvSpPr>
        <p:spPr bwMode="auto">
          <a:xfrm flipV="1">
            <a:off x="3004688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Line 44"/>
          <p:cNvSpPr>
            <a:spLocks noChangeShapeType="1"/>
          </p:cNvSpPr>
          <p:nvPr/>
        </p:nvSpPr>
        <p:spPr bwMode="auto">
          <a:xfrm flipV="1">
            <a:off x="3567865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Line 45"/>
          <p:cNvSpPr>
            <a:spLocks noChangeShapeType="1"/>
          </p:cNvSpPr>
          <p:nvPr/>
        </p:nvSpPr>
        <p:spPr bwMode="auto">
          <a:xfrm>
            <a:off x="4131041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Line 46"/>
          <p:cNvSpPr>
            <a:spLocks noChangeShapeType="1"/>
          </p:cNvSpPr>
          <p:nvPr/>
        </p:nvSpPr>
        <p:spPr bwMode="auto">
          <a:xfrm flipV="1">
            <a:off x="4694218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Line 47"/>
          <p:cNvSpPr>
            <a:spLocks noChangeShapeType="1"/>
          </p:cNvSpPr>
          <p:nvPr/>
        </p:nvSpPr>
        <p:spPr bwMode="auto">
          <a:xfrm flipV="1">
            <a:off x="5257395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Line 48"/>
          <p:cNvSpPr>
            <a:spLocks noChangeShapeType="1"/>
          </p:cNvSpPr>
          <p:nvPr/>
        </p:nvSpPr>
        <p:spPr bwMode="auto">
          <a:xfrm>
            <a:off x="5820572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Line 49"/>
          <p:cNvSpPr>
            <a:spLocks noChangeShapeType="1"/>
          </p:cNvSpPr>
          <p:nvPr/>
        </p:nvSpPr>
        <p:spPr bwMode="auto">
          <a:xfrm flipV="1">
            <a:off x="6383749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Line 50"/>
          <p:cNvSpPr>
            <a:spLocks noChangeShapeType="1"/>
          </p:cNvSpPr>
          <p:nvPr/>
        </p:nvSpPr>
        <p:spPr bwMode="auto">
          <a:xfrm flipV="1">
            <a:off x="6946926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Line 51"/>
          <p:cNvSpPr>
            <a:spLocks noChangeShapeType="1"/>
          </p:cNvSpPr>
          <p:nvPr/>
        </p:nvSpPr>
        <p:spPr bwMode="auto">
          <a:xfrm>
            <a:off x="7510103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Line 52"/>
          <p:cNvSpPr>
            <a:spLocks noChangeShapeType="1"/>
          </p:cNvSpPr>
          <p:nvPr/>
        </p:nvSpPr>
        <p:spPr bwMode="auto">
          <a:xfrm flipV="1">
            <a:off x="8073280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Line 53"/>
          <p:cNvSpPr>
            <a:spLocks noChangeShapeType="1"/>
          </p:cNvSpPr>
          <p:nvPr/>
        </p:nvSpPr>
        <p:spPr bwMode="auto">
          <a:xfrm flipV="1">
            <a:off x="8638745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Line 54"/>
          <p:cNvSpPr>
            <a:spLocks noChangeShapeType="1"/>
          </p:cNvSpPr>
          <p:nvPr/>
        </p:nvSpPr>
        <p:spPr bwMode="auto">
          <a:xfrm>
            <a:off x="9201922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Rectangle 56"/>
          <p:cNvSpPr>
            <a:spLocks noChangeArrowheads="1"/>
          </p:cNvSpPr>
          <p:nvPr/>
        </p:nvSpPr>
        <p:spPr bwMode="auto">
          <a:xfrm>
            <a:off x="2392800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4084619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" name="Rectangle 58"/>
          <p:cNvSpPr>
            <a:spLocks noChangeArrowheads="1"/>
          </p:cNvSpPr>
          <p:nvPr/>
        </p:nvSpPr>
        <p:spPr bwMode="auto">
          <a:xfrm>
            <a:off x="5774147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" name="Rectangle 59"/>
          <p:cNvSpPr>
            <a:spLocks noChangeArrowheads="1"/>
          </p:cNvSpPr>
          <p:nvPr/>
        </p:nvSpPr>
        <p:spPr bwMode="auto">
          <a:xfrm>
            <a:off x="7463682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9113789" y="5180613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673363" y="1362024"/>
            <a:ext cx="1514822" cy="715525"/>
            <a:chOff x="1733948" y="1510657"/>
            <a:chExt cx="1514822" cy="715525"/>
          </a:xfrm>
        </p:grpSpPr>
        <p:sp>
          <p:nvSpPr>
            <p:cNvPr id="60" name="Rectangle 88"/>
            <p:cNvSpPr>
              <a:spLocks noChangeArrowheads="1"/>
            </p:cNvSpPr>
            <p:nvPr/>
          </p:nvSpPr>
          <p:spPr bwMode="auto">
            <a:xfrm>
              <a:off x="2159316" y="1856850"/>
              <a:ext cx="7927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TAVR</a:t>
              </a:r>
            </a:p>
          </p:txBody>
        </p:sp>
        <p:sp>
          <p:nvSpPr>
            <p:cNvPr id="61" name="Rectangle 89"/>
            <p:cNvSpPr>
              <a:spLocks noChangeArrowheads="1"/>
            </p:cNvSpPr>
            <p:nvPr/>
          </p:nvSpPr>
          <p:spPr bwMode="auto">
            <a:xfrm>
              <a:off x="2169949" y="1510657"/>
              <a:ext cx="10788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Surgery</a:t>
              </a:r>
            </a:p>
          </p:txBody>
        </p:sp>
        <p:sp>
          <p:nvSpPr>
            <p:cNvPr id="65" name="Line 90"/>
            <p:cNvSpPr>
              <a:spLocks noChangeShapeType="1"/>
            </p:cNvSpPr>
            <p:nvPr/>
          </p:nvSpPr>
          <p:spPr bwMode="auto">
            <a:xfrm>
              <a:off x="1733948" y="2039003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00F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Line 91"/>
            <p:cNvSpPr>
              <a:spLocks noChangeShapeType="1"/>
            </p:cNvSpPr>
            <p:nvPr/>
          </p:nvSpPr>
          <p:spPr bwMode="auto">
            <a:xfrm>
              <a:off x="1733948" y="1692810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F1FE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3195350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54EEEF38-FA5E-544D-84B9-AF602051D9D0}"/>
              </a:ext>
            </a:extLst>
          </p:cNvPr>
          <p:cNvSpPr/>
          <p:nvPr/>
        </p:nvSpPr>
        <p:spPr bwMode="auto">
          <a:xfrm>
            <a:off x="2381637" y="1275889"/>
            <a:ext cx="7783088" cy="3793481"/>
          </a:xfrm>
          <a:prstGeom prst="rect">
            <a:avLst/>
          </a:prstGeom>
          <a:solidFill>
            <a:srgbClr val="0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ヒラギノ角ゴ Pro W3" pitchFamily="-111" charset="-128"/>
              <a:cs typeface="Arial" panose="020B0604020202020204" pitchFamily="34" charset="0"/>
            </a:endParaRP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2276842" y="625837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503</a:t>
            </a:r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2936550" y="625837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478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Rectangle 13"/>
          <p:cNvSpPr>
            <a:spLocks noChangeArrowheads="1"/>
          </p:cNvSpPr>
          <p:nvPr/>
        </p:nvSpPr>
        <p:spPr bwMode="auto">
          <a:xfrm>
            <a:off x="4033886" y="625837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469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Rectangle 15"/>
          <p:cNvSpPr>
            <a:spLocks noChangeArrowheads="1"/>
          </p:cNvSpPr>
          <p:nvPr/>
        </p:nvSpPr>
        <p:spPr bwMode="auto">
          <a:xfrm>
            <a:off x="5740847" y="625837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462</a:t>
            </a:r>
          </a:p>
        </p:txBody>
      </p:sp>
      <p:sp>
        <p:nvSpPr>
          <p:cNvPr id="70" name="Rectangle 17"/>
          <p:cNvSpPr>
            <a:spLocks noChangeArrowheads="1"/>
          </p:cNvSpPr>
          <p:nvPr/>
        </p:nvSpPr>
        <p:spPr bwMode="auto">
          <a:xfrm>
            <a:off x="7409177" y="625837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456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Rectangle 18"/>
          <p:cNvSpPr>
            <a:spLocks noChangeArrowheads="1"/>
          </p:cNvSpPr>
          <p:nvPr/>
        </p:nvSpPr>
        <p:spPr bwMode="auto">
          <a:xfrm>
            <a:off x="2276842" y="6005709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" name="Rectangle 20"/>
          <p:cNvSpPr>
            <a:spLocks noChangeArrowheads="1"/>
          </p:cNvSpPr>
          <p:nvPr/>
        </p:nvSpPr>
        <p:spPr bwMode="auto">
          <a:xfrm>
            <a:off x="2930722" y="6005709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" name="Rectangle 22"/>
          <p:cNvSpPr>
            <a:spLocks noChangeArrowheads="1"/>
          </p:cNvSpPr>
          <p:nvPr/>
        </p:nvSpPr>
        <p:spPr bwMode="auto">
          <a:xfrm>
            <a:off x="4033886" y="6005709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395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5736615" y="6005709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382</a:t>
            </a:r>
          </a:p>
        </p:txBody>
      </p:sp>
      <p:sp>
        <p:nvSpPr>
          <p:cNvPr id="76" name="Rectangle 26"/>
          <p:cNvSpPr>
            <a:spLocks noChangeArrowheads="1"/>
          </p:cNvSpPr>
          <p:nvPr/>
        </p:nvSpPr>
        <p:spPr bwMode="auto">
          <a:xfrm>
            <a:off x="7409177" y="6005709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378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1321439" y="5726908"/>
            <a:ext cx="16927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Number at risk: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85F5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Rectangle 28"/>
          <p:cNvSpPr>
            <a:spLocks noChangeArrowheads="1"/>
          </p:cNvSpPr>
          <p:nvPr/>
        </p:nvSpPr>
        <p:spPr bwMode="auto">
          <a:xfrm>
            <a:off x="1285343" y="6258373"/>
            <a:ext cx="594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TAVR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Rectangle 29"/>
          <p:cNvSpPr>
            <a:spLocks noChangeArrowheads="1"/>
          </p:cNvSpPr>
          <p:nvPr/>
        </p:nvSpPr>
        <p:spPr bwMode="auto">
          <a:xfrm>
            <a:off x="1285345" y="6005709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Surgery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>
            <a:off x="4236570" y="5456911"/>
            <a:ext cx="3217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Months after Procedure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5F5E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Rectangle 17"/>
          <p:cNvSpPr>
            <a:spLocks noChangeArrowheads="1"/>
          </p:cNvSpPr>
          <p:nvPr/>
        </p:nvSpPr>
        <p:spPr bwMode="auto">
          <a:xfrm>
            <a:off x="9139162" y="6239956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" name="Rectangle 26"/>
          <p:cNvSpPr>
            <a:spLocks noChangeArrowheads="1"/>
          </p:cNvSpPr>
          <p:nvPr/>
        </p:nvSpPr>
        <p:spPr bwMode="auto">
          <a:xfrm>
            <a:off x="9139162" y="5987292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374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" name="Rectangle 26"/>
          <p:cNvSpPr>
            <a:spLocks noChangeArrowheads="1"/>
          </p:cNvSpPr>
          <p:nvPr/>
        </p:nvSpPr>
        <p:spPr bwMode="auto">
          <a:xfrm>
            <a:off x="8971842" y="3086327"/>
            <a:ext cx="65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8.4%</a:t>
            </a:r>
          </a:p>
        </p:txBody>
      </p:sp>
      <p:sp>
        <p:nvSpPr>
          <p:cNvPr id="85" name="Rectangle 27"/>
          <p:cNvSpPr>
            <a:spLocks noChangeArrowheads="1"/>
          </p:cNvSpPr>
          <p:nvPr/>
        </p:nvSpPr>
        <p:spPr bwMode="auto">
          <a:xfrm>
            <a:off x="2808883" y="2633811"/>
            <a:ext cx="65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8.8%</a:t>
            </a:r>
          </a:p>
        </p:txBody>
      </p:sp>
      <p:sp>
        <p:nvSpPr>
          <p:cNvPr id="86" name="Rectangle 28"/>
          <p:cNvSpPr>
            <a:spLocks noChangeArrowheads="1"/>
          </p:cNvSpPr>
          <p:nvPr/>
        </p:nvSpPr>
        <p:spPr bwMode="auto">
          <a:xfrm>
            <a:off x="8934885" y="1863131"/>
            <a:ext cx="7261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14.8%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7535016" y="3832531"/>
            <a:ext cx="2559644" cy="1138273"/>
            <a:chOff x="5317174" y="1411198"/>
            <a:chExt cx="4341278" cy="1138273"/>
          </a:xfrm>
        </p:grpSpPr>
        <p:sp>
          <p:nvSpPr>
            <p:cNvPr id="96" name="Rectangle 30"/>
            <p:cNvSpPr>
              <a:spLocks noChangeArrowheads="1"/>
            </p:cNvSpPr>
            <p:nvPr/>
          </p:nvSpPr>
          <p:spPr bwMode="auto">
            <a:xfrm>
              <a:off x="6134170" y="1810807"/>
              <a:ext cx="269950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1FE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 = 0.002</a:t>
              </a:r>
            </a:p>
          </p:txBody>
        </p:sp>
        <p:sp>
          <p:nvSpPr>
            <p:cNvPr id="97" name="Rectangle 31"/>
            <p:cNvSpPr>
              <a:spLocks noChangeArrowheads="1"/>
            </p:cNvSpPr>
            <p:nvPr/>
          </p:nvSpPr>
          <p:spPr bwMode="auto">
            <a:xfrm>
              <a:off x="5317174" y="1411198"/>
              <a:ext cx="4341278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HR [95% CI] = 0.55 [0.37, 0.80]</a:t>
              </a:r>
            </a:p>
          </p:txBody>
        </p:sp>
      </p:grpSp>
      <p:sp>
        <p:nvSpPr>
          <p:cNvPr id="98" name="Rectangle 45"/>
          <p:cNvSpPr>
            <a:spLocks noChangeArrowheads="1"/>
          </p:cNvSpPr>
          <p:nvPr/>
        </p:nvSpPr>
        <p:spPr bwMode="auto">
          <a:xfrm rot="16200000">
            <a:off x="-407673" y="3100521"/>
            <a:ext cx="4037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Death, Stroke, or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Rehosp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(%)</a:t>
            </a:r>
          </a:p>
        </p:txBody>
      </p:sp>
      <p:sp>
        <p:nvSpPr>
          <p:cNvPr id="59" name="Freeform 63"/>
          <p:cNvSpPr>
            <a:spLocks/>
          </p:cNvSpPr>
          <p:nvPr/>
        </p:nvSpPr>
        <p:spPr bwMode="auto">
          <a:xfrm>
            <a:off x="2442837" y="3475390"/>
            <a:ext cx="6857107" cy="1541734"/>
          </a:xfrm>
          <a:custGeom>
            <a:avLst/>
            <a:gdLst>
              <a:gd name="T0" fmla="*/ 0 w 400"/>
              <a:gd name="T1" fmla="*/ 96 h 96"/>
              <a:gd name="T2" fmla="*/ 1 w 400"/>
              <a:gd name="T3" fmla="*/ 92 h 96"/>
              <a:gd name="T4" fmla="*/ 3 w 400"/>
              <a:gd name="T5" fmla="*/ 90 h 96"/>
              <a:gd name="T6" fmla="*/ 4 w 400"/>
              <a:gd name="T7" fmla="*/ 85 h 96"/>
              <a:gd name="T8" fmla="*/ 5 w 400"/>
              <a:gd name="T9" fmla="*/ 83 h 96"/>
              <a:gd name="T10" fmla="*/ 6 w 400"/>
              <a:gd name="T11" fmla="*/ 78 h 96"/>
              <a:gd name="T12" fmla="*/ 7 w 400"/>
              <a:gd name="T13" fmla="*/ 76 h 96"/>
              <a:gd name="T14" fmla="*/ 8 w 400"/>
              <a:gd name="T15" fmla="*/ 69 h 96"/>
              <a:gd name="T16" fmla="*/ 9 w 400"/>
              <a:gd name="T17" fmla="*/ 67 h 96"/>
              <a:gd name="T18" fmla="*/ 16 w 400"/>
              <a:gd name="T19" fmla="*/ 60 h 96"/>
              <a:gd name="T20" fmla="*/ 17 w 400"/>
              <a:gd name="T21" fmla="*/ 58 h 96"/>
              <a:gd name="T22" fmla="*/ 20 w 400"/>
              <a:gd name="T23" fmla="*/ 55 h 96"/>
              <a:gd name="T24" fmla="*/ 22 w 400"/>
              <a:gd name="T25" fmla="*/ 53 h 96"/>
              <a:gd name="T26" fmla="*/ 27 w 400"/>
              <a:gd name="T27" fmla="*/ 51 h 96"/>
              <a:gd name="T28" fmla="*/ 34 w 400"/>
              <a:gd name="T29" fmla="*/ 48 h 96"/>
              <a:gd name="T30" fmla="*/ 35 w 400"/>
              <a:gd name="T31" fmla="*/ 48 h 96"/>
              <a:gd name="T32" fmla="*/ 40 w 400"/>
              <a:gd name="T33" fmla="*/ 46 h 96"/>
              <a:gd name="T34" fmla="*/ 45 w 400"/>
              <a:gd name="T35" fmla="*/ 44 h 96"/>
              <a:gd name="T36" fmla="*/ 48 w 400"/>
              <a:gd name="T37" fmla="*/ 41 h 96"/>
              <a:gd name="T38" fmla="*/ 53 w 400"/>
              <a:gd name="T39" fmla="*/ 39 h 96"/>
              <a:gd name="T40" fmla="*/ 58 w 400"/>
              <a:gd name="T41" fmla="*/ 37 h 96"/>
              <a:gd name="T42" fmla="*/ 65 w 400"/>
              <a:gd name="T43" fmla="*/ 35 h 96"/>
              <a:gd name="T44" fmla="*/ 77 w 400"/>
              <a:gd name="T45" fmla="*/ 32 h 96"/>
              <a:gd name="T46" fmla="*/ 100 w 400"/>
              <a:gd name="T47" fmla="*/ 30 h 96"/>
              <a:gd name="T48" fmla="*/ 122 w 400"/>
              <a:gd name="T49" fmla="*/ 30 h 96"/>
              <a:gd name="T50" fmla="*/ 128 w 400"/>
              <a:gd name="T51" fmla="*/ 28 h 96"/>
              <a:gd name="T52" fmla="*/ 155 w 400"/>
              <a:gd name="T53" fmla="*/ 25 h 96"/>
              <a:gd name="T54" fmla="*/ 192 w 400"/>
              <a:gd name="T55" fmla="*/ 23 h 96"/>
              <a:gd name="T56" fmla="*/ 200 w 400"/>
              <a:gd name="T57" fmla="*/ 21 h 96"/>
              <a:gd name="T58" fmla="*/ 236 w 400"/>
              <a:gd name="T59" fmla="*/ 21 h 96"/>
              <a:gd name="T60" fmla="*/ 255 w 400"/>
              <a:gd name="T61" fmla="*/ 18 h 96"/>
              <a:gd name="T62" fmla="*/ 262 w 400"/>
              <a:gd name="T63" fmla="*/ 16 h 96"/>
              <a:gd name="T64" fmla="*/ 265 w 400"/>
              <a:gd name="T65" fmla="*/ 14 h 96"/>
              <a:gd name="T66" fmla="*/ 283 w 400"/>
              <a:gd name="T67" fmla="*/ 11 h 96"/>
              <a:gd name="T68" fmla="*/ 300 w 400"/>
              <a:gd name="T69" fmla="*/ 9 h 96"/>
              <a:gd name="T70" fmla="*/ 309 w 400"/>
              <a:gd name="T71" fmla="*/ 9 h 96"/>
              <a:gd name="T72" fmla="*/ 334 w 400"/>
              <a:gd name="T73" fmla="*/ 7 h 96"/>
              <a:gd name="T74" fmla="*/ 346 w 400"/>
              <a:gd name="T75" fmla="*/ 4 h 96"/>
              <a:gd name="T76" fmla="*/ 365 w 400"/>
              <a:gd name="T77" fmla="*/ 2 h 96"/>
              <a:gd name="T78" fmla="*/ 400 w 400"/>
              <a:gd name="T79" fmla="*/ 0 h 96"/>
              <a:gd name="T80" fmla="*/ 400 w 400"/>
              <a:gd name="T81" fmla="*/ 0 h 96"/>
              <a:gd name="T82" fmla="*/ 400 w 400"/>
              <a:gd name="T8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00" h="96">
                <a:moveTo>
                  <a:pt x="0" y="96"/>
                </a:moveTo>
                <a:lnTo>
                  <a:pt x="0" y="96"/>
                </a:lnTo>
                <a:lnTo>
                  <a:pt x="0" y="92"/>
                </a:lnTo>
                <a:lnTo>
                  <a:pt x="1" y="92"/>
                </a:lnTo>
                <a:lnTo>
                  <a:pt x="1" y="90"/>
                </a:lnTo>
                <a:lnTo>
                  <a:pt x="3" y="90"/>
                </a:lnTo>
                <a:lnTo>
                  <a:pt x="3" y="85"/>
                </a:lnTo>
                <a:lnTo>
                  <a:pt x="4" y="85"/>
                </a:lnTo>
                <a:lnTo>
                  <a:pt x="4" y="83"/>
                </a:lnTo>
                <a:lnTo>
                  <a:pt x="5" y="83"/>
                </a:lnTo>
                <a:lnTo>
                  <a:pt x="5" y="78"/>
                </a:lnTo>
                <a:lnTo>
                  <a:pt x="6" y="78"/>
                </a:lnTo>
                <a:lnTo>
                  <a:pt x="6" y="76"/>
                </a:lnTo>
                <a:lnTo>
                  <a:pt x="7" y="76"/>
                </a:lnTo>
                <a:lnTo>
                  <a:pt x="7" y="69"/>
                </a:lnTo>
                <a:lnTo>
                  <a:pt x="8" y="69"/>
                </a:lnTo>
                <a:lnTo>
                  <a:pt x="8" y="67"/>
                </a:lnTo>
                <a:lnTo>
                  <a:pt x="9" y="67"/>
                </a:lnTo>
                <a:lnTo>
                  <a:pt x="9" y="60"/>
                </a:lnTo>
                <a:lnTo>
                  <a:pt x="16" y="60"/>
                </a:lnTo>
                <a:lnTo>
                  <a:pt x="16" y="58"/>
                </a:lnTo>
                <a:lnTo>
                  <a:pt x="17" y="58"/>
                </a:lnTo>
                <a:lnTo>
                  <a:pt x="17" y="55"/>
                </a:lnTo>
                <a:lnTo>
                  <a:pt x="20" y="55"/>
                </a:lnTo>
                <a:lnTo>
                  <a:pt x="20" y="53"/>
                </a:lnTo>
                <a:lnTo>
                  <a:pt x="22" y="53"/>
                </a:lnTo>
                <a:lnTo>
                  <a:pt x="22" y="51"/>
                </a:lnTo>
                <a:lnTo>
                  <a:pt x="27" y="51"/>
                </a:lnTo>
                <a:lnTo>
                  <a:pt x="27" y="48"/>
                </a:lnTo>
                <a:lnTo>
                  <a:pt x="34" y="48"/>
                </a:lnTo>
                <a:lnTo>
                  <a:pt x="34" y="48"/>
                </a:lnTo>
                <a:lnTo>
                  <a:pt x="35" y="48"/>
                </a:lnTo>
                <a:lnTo>
                  <a:pt x="35" y="46"/>
                </a:lnTo>
                <a:lnTo>
                  <a:pt x="40" y="46"/>
                </a:lnTo>
                <a:lnTo>
                  <a:pt x="40" y="44"/>
                </a:lnTo>
                <a:lnTo>
                  <a:pt x="45" y="44"/>
                </a:lnTo>
                <a:lnTo>
                  <a:pt x="45" y="41"/>
                </a:lnTo>
                <a:lnTo>
                  <a:pt x="48" y="41"/>
                </a:lnTo>
                <a:lnTo>
                  <a:pt x="48" y="39"/>
                </a:lnTo>
                <a:lnTo>
                  <a:pt x="53" y="39"/>
                </a:lnTo>
                <a:lnTo>
                  <a:pt x="53" y="37"/>
                </a:lnTo>
                <a:lnTo>
                  <a:pt x="58" y="37"/>
                </a:lnTo>
                <a:lnTo>
                  <a:pt x="58" y="35"/>
                </a:lnTo>
                <a:lnTo>
                  <a:pt x="65" y="35"/>
                </a:lnTo>
                <a:lnTo>
                  <a:pt x="65" y="32"/>
                </a:lnTo>
                <a:lnTo>
                  <a:pt x="77" y="32"/>
                </a:lnTo>
                <a:lnTo>
                  <a:pt x="77" y="30"/>
                </a:lnTo>
                <a:lnTo>
                  <a:pt x="100" y="30"/>
                </a:lnTo>
                <a:lnTo>
                  <a:pt x="100" y="30"/>
                </a:lnTo>
                <a:lnTo>
                  <a:pt x="122" y="30"/>
                </a:lnTo>
                <a:lnTo>
                  <a:pt x="122" y="28"/>
                </a:lnTo>
                <a:lnTo>
                  <a:pt x="128" y="28"/>
                </a:lnTo>
                <a:lnTo>
                  <a:pt x="128" y="25"/>
                </a:lnTo>
                <a:lnTo>
                  <a:pt x="155" y="25"/>
                </a:lnTo>
                <a:lnTo>
                  <a:pt x="155" y="23"/>
                </a:lnTo>
                <a:lnTo>
                  <a:pt x="192" y="23"/>
                </a:lnTo>
                <a:lnTo>
                  <a:pt x="192" y="21"/>
                </a:lnTo>
                <a:lnTo>
                  <a:pt x="200" y="21"/>
                </a:lnTo>
                <a:lnTo>
                  <a:pt x="200" y="21"/>
                </a:lnTo>
                <a:lnTo>
                  <a:pt x="236" y="21"/>
                </a:lnTo>
                <a:lnTo>
                  <a:pt x="236" y="18"/>
                </a:lnTo>
                <a:lnTo>
                  <a:pt x="255" y="18"/>
                </a:lnTo>
                <a:lnTo>
                  <a:pt x="255" y="16"/>
                </a:lnTo>
                <a:lnTo>
                  <a:pt x="262" y="16"/>
                </a:lnTo>
                <a:lnTo>
                  <a:pt x="262" y="14"/>
                </a:lnTo>
                <a:lnTo>
                  <a:pt x="265" y="14"/>
                </a:lnTo>
                <a:lnTo>
                  <a:pt x="265" y="11"/>
                </a:lnTo>
                <a:lnTo>
                  <a:pt x="283" y="11"/>
                </a:lnTo>
                <a:lnTo>
                  <a:pt x="283" y="9"/>
                </a:lnTo>
                <a:lnTo>
                  <a:pt x="300" y="9"/>
                </a:lnTo>
                <a:lnTo>
                  <a:pt x="300" y="9"/>
                </a:lnTo>
                <a:lnTo>
                  <a:pt x="309" y="9"/>
                </a:lnTo>
                <a:lnTo>
                  <a:pt x="309" y="7"/>
                </a:lnTo>
                <a:lnTo>
                  <a:pt x="334" y="7"/>
                </a:lnTo>
                <a:lnTo>
                  <a:pt x="334" y="4"/>
                </a:lnTo>
                <a:lnTo>
                  <a:pt x="346" y="4"/>
                </a:lnTo>
                <a:lnTo>
                  <a:pt x="346" y="2"/>
                </a:lnTo>
                <a:lnTo>
                  <a:pt x="365" y="2"/>
                </a:lnTo>
                <a:lnTo>
                  <a:pt x="365" y="0"/>
                </a:lnTo>
                <a:lnTo>
                  <a:pt x="400" y="0"/>
                </a:lnTo>
                <a:lnTo>
                  <a:pt x="400" y="0"/>
                </a:lnTo>
                <a:lnTo>
                  <a:pt x="400" y="0"/>
                </a:lnTo>
                <a:lnTo>
                  <a:pt x="400" y="0"/>
                </a:lnTo>
                <a:lnTo>
                  <a:pt x="400" y="0"/>
                </a:lnTo>
              </a:path>
            </a:pathLst>
          </a:custGeom>
          <a:noFill/>
          <a:ln w="57150" cap="rnd">
            <a:solidFill>
              <a:srgbClr val="85F5E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Freeform 64"/>
          <p:cNvSpPr>
            <a:spLocks/>
          </p:cNvSpPr>
          <p:nvPr/>
        </p:nvSpPr>
        <p:spPr bwMode="auto">
          <a:xfrm>
            <a:off x="2442837" y="2282749"/>
            <a:ext cx="6857107" cy="2727287"/>
          </a:xfrm>
          <a:custGeom>
            <a:avLst/>
            <a:gdLst>
              <a:gd name="T0" fmla="*/ 0 w 400"/>
              <a:gd name="T1" fmla="*/ 170 h 170"/>
              <a:gd name="T2" fmla="*/ 1 w 400"/>
              <a:gd name="T3" fmla="*/ 161 h 170"/>
              <a:gd name="T4" fmla="*/ 4 w 400"/>
              <a:gd name="T5" fmla="*/ 157 h 170"/>
              <a:gd name="T6" fmla="*/ 5 w 400"/>
              <a:gd name="T7" fmla="*/ 152 h 170"/>
              <a:gd name="T8" fmla="*/ 6 w 400"/>
              <a:gd name="T9" fmla="*/ 147 h 170"/>
              <a:gd name="T10" fmla="*/ 7 w 400"/>
              <a:gd name="T11" fmla="*/ 145 h 170"/>
              <a:gd name="T12" fmla="*/ 9 w 400"/>
              <a:gd name="T13" fmla="*/ 138 h 170"/>
              <a:gd name="T14" fmla="*/ 10 w 400"/>
              <a:gd name="T15" fmla="*/ 135 h 170"/>
              <a:gd name="T16" fmla="*/ 11 w 400"/>
              <a:gd name="T17" fmla="*/ 128 h 170"/>
              <a:gd name="T18" fmla="*/ 12 w 400"/>
              <a:gd name="T19" fmla="*/ 126 h 170"/>
              <a:gd name="T20" fmla="*/ 13 w 400"/>
              <a:gd name="T21" fmla="*/ 123 h 170"/>
              <a:gd name="T22" fmla="*/ 15 w 400"/>
              <a:gd name="T23" fmla="*/ 118 h 170"/>
              <a:gd name="T24" fmla="*/ 16 w 400"/>
              <a:gd name="T25" fmla="*/ 111 h 170"/>
              <a:gd name="T26" fmla="*/ 17 w 400"/>
              <a:gd name="T27" fmla="*/ 109 h 170"/>
              <a:gd name="T28" fmla="*/ 18 w 400"/>
              <a:gd name="T29" fmla="*/ 99 h 170"/>
              <a:gd name="T30" fmla="*/ 19 w 400"/>
              <a:gd name="T31" fmla="*/ 96 h 170"/>
              <a:gd name="T32" fmla="*/ 21 w 400"/>
              <a:gd name="T33" fmla="*/ 94 h 170"/>
              <a:gd name="T34" fmla="*/ 22 w 400"/>
              <a:gd name="T35" fmla="*/ 89 h 170"/>
              <a:gd name="T36" fmla="*/ 23 w 400"/>
              <a:gd name="T37" fmla="*/ 87 h 170"/>
              <a:gd name="T38" fmla="*/ 26 w 400"/>
              <a:gd name="T39" fmla="*/ 84 h 170"/>
              <a:gd name="T40" fmla="*/ 28 w 400"/>
              <a:gd name="T41" fmla="*/ 79 h 170"/>
              <a:gd name="T42" fmla="*/ 31 w 400"/>
              <a:gd name="T43" fmla="*/ 74 h 170"/>
              <a:gd name="T44" fmla="*/ 34 w 400"/>
              <a:gd name="T45" fmla="*/ 69 h 170"/>
              <a:gd name="T46" fmla="*/ 34 w 400"/>
              <a:gd name="T47" fmla="*/ 69 h 170"/>
              <a:gd name="T48" fmla="*/ 38 w 400"/>
              <a:gd name="T49" fmla="*/ 67 h 170"/>
              <a:gd name="T50" fmla="*/ 39 w 400"/>
              <a:gd name="T51" fmla="*/ 64 h 170"/>
              <a:gd name="T52" fmla="*/ 40 w 400"/>
              <a:gd name="T53" fmla="*/ 62 h 170"/>
              <a:gd name="T54" fmla="*/ 44 w 400"/>
              <a:gd name="T55" fmla="*/ 59 h 170"/>
              <a:gd name="T56" fmla="*/ 47 w 400"/>
              <a:gd name="T57" fmla="*/ 57 h 170"/>
              <a:gd name="T58" fmla="*/ 50 w 400"/>
              <a:gd name="T59" fmla="*/ 52 h 170"/>
              <a:gd name="T60" fmla="*/ 54 w 400"/>
              <a:gd name="T61" fmla="*/ 49 h 170"/>
              <a:gd name="T62" fmla="*/ 58 w 400"/>
              <a:gd name="T63" fmla="*/ 47 h 170"/>
              <a:gd name="T64" fmla="*/ 74 w 400"/>
              <a:gd name="T65" fmla="*/ 44 h 170"/>
              <a:gd name="T66" fmla="*/ 84 w 400"/>
              <a:gd name="T67" fmla="*/ 42 h 170"/>
              <a:gd name="T68" fmla="*/ 92 w 400"/>
              <a:gd name="T69" fmla="*/ 39 h 170"/>
              <a:gd name="T70" fmla="*/ 98 w 400"/>
              <a:gd name="T71" fmla="*/ 36 h 170"/>
              <a:gd name="T72" fmla="*/ 99 w 400"/>
              <a:gd name="T73" fmla="*/ 34 h 170"/>
              <a:gd name="T74" fmla="*/ 100 w 400"/>
              <a:gd name="T75" fmla="*/ 31 h 170"/>
              <a:gd name="T76" fmla="*/ 109 w 400"/>
              <a:gd name="T77" fmla="*/ 31 h 170"/>
              <a:gd name="T78" fmla="*/ 122 w 400"/>
              <a:gd name="T79" fmla="*/ 29 h 170"/>
              <a:gd name="T80" fmla="*/ 143 w 400"/>
              <a:gd name="T81" fmla="*/ 26 h 170"/>
              <a:gd name="T82" fmla="*/ 148 w 400"/>
              <a:gd name="T83" fmla="*/ 24 h 170"/>
              <a:gd name="T84" fmla="*/ 152 w 400"/>
              <a:gd name="T85" fmla="*/ 21 h 170"/>
              <a:gd name="T86" fmla="*/ 181 w 400"/>
              <a:gd name="T87" fmla="*/ 18 h 170"/>
              <a:gd name="T88" fmla="*/ 192 w 400"/>
              <a:gd name="T89" fmla="*/ 16 h 170"/>
              <a:gd name="T90" fmla="*/ 200 w 400"/>
              <a:gd name="T91" fmla="*/ 11 h 170"/>
              <a:gd name="T92" fmla="*/ 278 w 400"/>
              <a:gd name="T93" fmla="*/ 11 h 170"/>
              <a:gd name="T94" fmla="*/ 289 w 400"/>
              <a:gd name="T95" fmla="*/ 8 h 170"/>
              <a:gd name="T96" fmla="*/ 300 w 400"/>
              <a:gd name="T97" fmla="*/ 5 h 170"/>
              <a:gd name="T98" fmla="*/ 379 w 400"/>
              <a:gd name="T99" fmla="*/ 5 h 170"/>
              <a:gd name="T100" fmla="*/ 392 w 400"/>
              <a:gd name="T101" fmla="*/ 3 h 170"/>
              <a:gd name="T102" fmla="*/ 400 w 400"/>
              <a:gd name="T103" fmla="*/ 0 h 170"/>
              <a:gd name="T104" fmla="*/ 400 w 400"/>
              <a:gd name="T105" fmla="*/ 0 h 170"/>
              <a:gd name="T106" fmla="*/ 400 w 400"/>
              <a:gd name="T107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00" h="170">
                <a:moveTo>
                  <a:pt x="0" y="170"/>
                </a:moveTo>
                <a:lnTo>
                  <a:pt x="0" y="170"/>
                </a:lnTo>
                <a:lnTo>
                  <a:pt x="0" y="161"/>
                </a:lnTo>
                <a:lnTo>
                  <a:pt x="1" y="161"/>
                </a:lnTo>
                <a:lnTo>
                  <a:pt x="1" y="157"/>
                </a:lnTo>
                <a:lnTo>
                  <a:pt x="4" y="157"/>
                </a:lnTo>
                <a:lnTo>
                  <a:pt x="4" y="152"/>
                </a:lnTo>
                <a:lnTo>
                  <a:pt x="5" y="152"/>
                </a:lnTo>
                <a:lnTo>
                  <a:pt x="5" y="147"/>
                </a:lnTo>
                <a:lnTo>
                  <a:pt x="6" y="147"/>
                </a:lnTo>
                <a:lnTo>
                  <a:pt x="6" y="145"/>
                </a:lnTo>
                <a:lnTo>
                  <a:pt x="7" y="145"/>
                </a:lnTo>
                <a:lnTo>
                  <a:pt x="7" y="138"/>
                </a:lnTo>
                <a:lnTo>
                  <a:pt x="9" y="138"/>
                </a:lnTo>
                <a:lnTo>
                  <a:pt x="9" y="135"/>
                </a:lnTo>
                <a:lnTo>
                  <a:pt x="10" y="135"/>
                </a:lnTo>
                <a:lnTo>
                  <a:pt x="10" y="128"/>
                </a:lnTo>
                <a:lnTo>
                  <a:pt x="11" y="128"/>
                </a:lnTo>
                <a:lnTo>
                  <a:pt x="11" y="126"/>
                </a:lnTo>
                <a:lnTo>
                  <a:pt x="12" y="126"/>
                </a:lnTo>
                <a:lnTo>
                  <a:pt x="12" y="123"/>
                </a:lnTo>
                <a:lnTo>
                  <a:pt x="13" y="123"/>
                </a:lnTo>
                <a:lnTo>
                  <a:pt x="13" y="118"/>
                </a:lnTo>
                <a:lnTo>
                  <a:pt x="15" y="118"/>
                </a:lnTo>
                <a:lnTo>
                  <a:pt x="15" y="111"/>
                </a:lnTo>
                <a:lnTo>
                  <a:pt x="16" y="111"/>
                </a:lnTo>
                <a:lnTo>
                  <a:pt x="16" y="109"/>
                </a:lnTo>
                <a:lnTo>
                  <a:pt x="17" y="109"/>
                </a:lnTo>
                <a:lnTo>
                  <a:pt x="17" y="99"/>
                </a:lnTo>
                <a:lnTo>
                  <a:pt x="18" y="99"/>
                </a:lnTo>
                <a:lnTo>
                  <a:pt x="18" y="96"/>
                </a:lnTo>
                <a:lnTo>
                  <a:pt x="19" y="96"/>
                </a:lnTo>
                <a:lnTo>
                  <a:pt x="19" y="94"/>
                </a:lnTo>
                <a:lnTo>
                  <a:pt x="21" y="94"/>
                </a:lnTo>
                <a:lnTo>
                  <a:pt x="21" y="89"/>
                </a:lnTo>
                <a:lnTo>
                  <a:pt x="22" y="89"/>
                </a:lnTo>
                <a:lnTo>
                  <a:pt x="22" y="87"/>
                </a:lnTo>
                <a:lnTo>
                  <a:pt x="23" y="87"/>
                </a:lnTo>
                <a:lnTo>
                  <a:pt x="23" y="84"/>
                </a:lnTo>
                <a:lnTo>
                  <a:pt x="26" y="84"/>
                </a:lnTo>
                <a:lnTo>
                  <a:pt x="26" y="79"/>
                </a:lnTo>
                <a:lnTo>
                  <a:pt x="28" y="79"/>
                </a:lnTo>
                <a:lnTo>
                  <a:pt x="28" y="74"/>
                </a:lnTo>
                <a:lnTo>
                  <a:pt x="31" y="74"/>
                </a:lnTo>
                <a:lnTo>
                  <a:pt x="31" y="69"/>
                </a:lnTo>
                <a:lnTo>
                  <a:pt x="34" y="69"/>
                </a:lnTo>
                <a:lnTo>
                  <a:pt x="34" y="69"/>
                </a:lnTo>
                <a:lnTo>
                  <a:pt x="34" y="69"/>
                </a:lnTo>
                <a:lnTo>
                  <a:pt x="34" y="67"/>
                </a:lnTo>
                <a:lnTo>
                  <a:pt x="38" y="67"/>
                </a:lnTo>
                <a:lnTo>
                  <a:pt x="38" y="64"/>
                </a:lnTo>
                <a:lnTo>
                  <a:pt x="39" y="64"/>
                </a:lnTo>
                <a:lnTo>
                  <a:pt x="39" y="62"/>
                </a:lnTo>
                <a:lnTo>
                  <a:pt x="40" y="62"/>
                </a:lnTo>
                <a:lnTo>
                  <a:pt x="40" y="59"/>
                </a:lnTo>
                <a:lnTo>
                  <a:pt x="44" y="59"/>
                </a:lnTo>
                <a:lnTo>
                  <a:pt x="44" y="57"/>
                </a:lnTo>
                <a:lnTo>
                  <a:pt x="47" y="57"/>
                </a:lnTo>
                <a:lnTo>
                  <a:pt x="47" y="52"/>
                </a:lnTo>
                <a:lnTo>
                  <a:pt x="50" y="52"/>
                </a:lnTo>
                <a:lnTo>
                  <a:pt x="50" y="49"/>
                </a:lnTo>
                <a:lnTo>
                  <a:pt x="54" y="49"/>
                </a:lnTo>
                <a:lnTo>
                  <a:pt x="54" y="47"/>
                </a:lnTo>
                <a:lnTo>
                  <a:pt x="58" y="47"/>
                </a:lnTo>
                <a:lnTo>
                  <a:pt x="58" y="44"/>
                </a:lnTo>
                <a:lnTo>
                  <a:pt x="74" y="44"/>
                </a:lnTo>
                <a:lnTo>
                  <a:pt x="74" y="42"/>
                </a:lnTo>
                <a:lnTo>
                  <a:pt x="84" y="42"/>
                </a:lnTo>
                <a:lnTo>
                  <a:pt x="84" y="39"/>
                </a:lnTo>
                <a:lnTo>
                  <a:pt x="92" y="39"/>
                </a:lnTo>
                <a:lnTo>
                  <a:pt x="92" y="36"/>
                </a:lnTo>
                <a:lnTo>
                  <a:pt x="98" y="36"/>
                </a:lnTo>
                <a:lnTo>
                  <a:pt x="98" y="34"/>
                </a:lnTo>
                <a:lnTo>
                  <a:pt x="99" y="34"/>
                </a:lnTo>
                <a:lnTo>
                  <a:pt x="99" y="31"/>
                </a:lnTo>
                <a:lnTo>
                  <a:pt x="100" y="31"/>
                </a:lnTo>
                <a:lnTo>
                  <a:pt x="100" y="31"/>
                </a:lnTo>
                <a:lnTo>
                  <a:pt x="109" y="31"/>
                </a:lnTo>
                <a:lnTo>
                  <a:pt x="109" y="29"/>
                </a:lnTo>
                <a:lnTo>
                  <a:pt x="122" y="29"/>
                </a:lnTo>
                <a:lnTo>
                  <a:pt x="122" y="26"/>
                </a:lnTo>
                <a:lnTo>
                  <a:pt x="143" y="26"/>
                </a:lnTo>
                <a:lnTo>
                  <a:pt x="143" y="24"/>
                </a:lnTo>
                <a:lnTo>
                  <a:pt x="148" y="24"/>
                </a:lnTo>
                <a:lnTo>
                  <a:pt x="148" y="21"/>
                </a:lnTo>
                <a:lnTo>
                  <a:pt x="152" y="21"/>
                </a:lnTo>
                <a:lnTo>
                  <a:pt x="152" y="18"/>
                </a:lnTo>
                <a:lnTo>
                  <a:pt x="181" y="18"/>
                </a:lnTo>
                <a:lnTo>
                  <a:pt x="181" y="16"/>
                </a:lnTo>
                <a:lnTo>
                  <a:pt x="192" y="16"/>
                </a:lnTo>
                <a:lnTo>
                  <a:pt x="192" y="11"/>
                </a:lnTo>
                <a:lnTo>
                  <a:pt x="200" y="11"/>
                </a:lnTo>
                <a:lnTo>
                  <a:pt x="200" y="11"/>
                </a:lnTo>
                <a:lnTo>
                  <a:pt x="278" y="11"/>
                </a:lnTo>
                <a:lnTo>
                  <a:pt x="278" y="8"/>
                </a:lnTo>
                <a:lnTo>
                  <a:pt x="289" y="8"/>
                </a:lnTo>
                <a:lnTo>
                  <a:pt x="289" y="5"/>
                </a:lnTo>
                <a:lnTo>
                  <a:pt x="300" y="5"/>
                </a:lnTo>
                <a:lnTo>
                  <a:pt x="300" y="5"/>
                </a:lnTo>
                <a:lnTo>
                  <a:pt x="379" y="5"/>
                </a:lnTo>
                <a:lnTo>
                  <a:pt x="379" y="3"/>
                </a:lnTo>
                <a:lnTo>
                  <a:pt x="392" y="3"/>
                </a:lnTo>
                <a:lnTo>
                  <a:pt x="392" y="0"/>
                </a:lnTo>
                <a:lnTo>
                  <a:pt x="400" y="0"/>
                </a:lnTo>
                <a:lnTo>
                  <a:pt x="400" y="0"/>
                </a:lnTo>
                <a:lnTo>
                  <a:pt x="400" y="0"/>
                </a:lnTo>
                <a:lnTo>
                  <a:pt x="400" y="0"/>
                </a:lnTo>
                <a:lnTo>
                  <a:pt x="400" y="0"/>
                </a:lnTo>
              </a:path>
            </a:pathLst>
          </a:custGeom>
          <a:noFill/>
          <a:ln w="57150" cap="rnd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2808883" y="3708343"/>
            <a:ext cx="65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4.2%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E2584B32-BD2C-4760-9B1B-5FEAF1FA8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275"/>
            <a:ext cx="12192000" cy="755651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       Primary Endpoint Sensitivity Analyses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i="1" dirty="0">
              <a:solidFill>
                <a:srgbClr val="85F5E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A756653-963C-4634-91DF-DA2F6B9559B3}"/>
              </a:ext>
            </a:extLst>
          </p:cNvPr>
          <p:cNvSpPr txBox="1"/>
          <p:nvPr/>
        </p:nvSpPr>
        <p:spPr>
          <a:xfrm>
            <a:off x="3103514" y="620524"/>
            <a:ext cx="5984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Intention-to-Treat Population</a:t>
            </a:r>
          </a:p>
        </p:txBody>
      </p:sp>
      <p:sp>
        <p:nvSpPr>
          <p:cNvPr id="64" name="Rectangle 36"/>
          <p:cNvSpPr>
            <a:spLocks noChangeArrowheads="1"/>
          </p:cNvSpPr>
          <p:nvPr/>
        </p:nvSpPr>
        <p:spPr bwMode="auto">
          <a:xfrm>
            <a:off x="2029646" y="4916263"/>
            <a:ext cx="144557" cy="2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Rectangle 38"/>
          <p:cNvSpPr>
            <a:spLocks noChangeArrowheads="1"/>
          </p:cNvSpPr>
          <p:nvPr/>
        </p:nvSpPr>
        <p:spPr bwMode="auto">
          <a:xfrm>
            <a:off x="1957369" y="3022225"/>
            <a:ext cx="289113" cy="2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" name="Line 30"/>
          <p:cNvSpPr>
            <a:spLocks noChangeShapeType="1"/>
          </p:cNvSpPr>
          <p:nvPr/>
        </p:nvSpPr>
        <p:spPr bwMode="auto">
          <a:xfrm flipH="1">
            <a:off x="2331094" y="5033952"/>
            <a:ext cx="41754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Line 217">
            <a:extLst>
              <a:ext uri="{FF2B5EF4-FFF2-40B4-BE49-F238E27FC236}">
                <a16:creationId xmlns:a16="http://schemas.microsoft.com/office/drawing/2014/main" id="{E1C5F251-B6EE-4F96-B1FC-9B3506FE8C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1523" y="3161816"/>
            <a:ext cx="5153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447040" tIns="223520" rIns="447040" bIns="2235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Line 219">
            <a:extLst>
              <a:ext uri="{FF2B5EF4-FFF2-40B4-BE49-F238E27FC236}">
                <a16:creationId xmlns:a16="http://schemas.microsoft.com/office/drawing/2014/main" id="{2CA6CA96-59C6-4790-8C61-690055250C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1523" y="1352398"/>
            <a:ext cx="5153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447040" tIns="223520" rIns="447040" bIns="2235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Rectangle 223">
            <a:extLst>
              <a:ext uri="{FF2B5EF4-FFF2-40B4-BE49-F238E27FC236}">
                <a16:creationId xmlns:a16="http://schemas.microsoft.com/office/drawing/2014/main" id="{5C883179-0310-4893-A9DF-7E0CC29D9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69" y="1215846"/>
            <a:ext cx="289113" cy="2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4703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</a:p>
        </p:txBody>
      </p:sp>
      <p:sp>
        <p:nvSpPr>
          <p:cNvPr id="100" name="Line 42"/>
          <p:cNvSpPr>
            <a:spLocks noChangeShapeType="1"/>
          </p:cNvSpPr>
          <p:nvPr/>
        </p:nvSpPr>
        <p:spPr bwMode="auto">
          <a:xfrm>
            <a:off x="2439221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Line 43"/>
          <p:cNvSpPr>
            <a:spLocks noChangeShapeType="1"/>
          </p:cNvSpPr>
          <p:nvPr/>
        </p:nvSpPr>
        <p:spPr bwMode="auto">
          <a:xfrm flipV="1">
            <a:off x="3004688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Line 44"/>
          <p:cNvSpPr>
            <a:spLocks noChangeShapeType="1"/>
          </p:cNvSpPr>
          <p:nvPr/>
        </p:nvSpPr>
        <p:spPr bwMode="auto">
          <a:xfrm flipV="1">
            <a:off x="3567865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Line 45"/>
          <p:cNvSpPr>
            <a:spLocks noChangeShapeType="1"/>
          </p:cNvSpPr>
          <p:nvPr/>
        </p:nvSpPr>
        <p:spPr bwMode="auto">
          <a:xfrm>
            <a:off x="4131041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Line 46"/>
          <p:cNvSpPr>
            <a:spLocks noChangeShapeType="1"/>
          </p:cNvSpPr>
          <p:nvPr/>
        </p:nvSpPr>
        <p:spPr bwMode="auto">
          <a:xfrm flipV="1">
            <a:off x="4694218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Line 47"/>
          <p:cNvSpPr>
            <a:spLocks noChangeShapeType="1"/>
          </p:cNvSpPr>
          <p:nvPr/>
        </p:nvSpPr>
        <p:spPr bwMode="auto">
          <a:xfrm flipV="1">
            <a:off x="5257395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Line 48"/>
          <p:cNvSpPr>
            <a:spLocks noChangeShapeType="1"/>
          </p:cNvSpPr>
          <p:nvPr/>
        </p:nvSpPr>
        <p:spPr bwMode="auto">
          <a:xfrm>
            <a:off x="5820572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Line 49"/>
          <p:cNvSpPr>
            <a:spLocks noChangeShapeType="1"/>
          </p:cNvSpPr>
          <p:nvPr/>
        </p:nvSpPr>
        <p:spPr bwMode="auto">
          <a:xfrm flipV="1">
            <a:off x="6383749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Line 50"/>
          <p:cNvSpPr>
            <a:spLocks noChangeShapeType="1"/>
          </p:cNvSpPr>
          <p:nvPr/>
        </p:nvSpPr>
        <p:spPr bwMode="auto">
          <a:xfrm flipV="1">
            <a:off x="6946926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Line 51"/>
          <p:cNvSpPr>
            <a:spLocks noChangeShapeType="1"/>
          </p:cNvSpPr>
          <p:nvPr/>
        </p:nvSpPr>
        <p:spPr bwMode="auto">
          <a:xfrm>
            <a:off x="7510103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Line 52"/>
          <p:cNvSpPr>
            <a:spLocks noChangeShapeType="1"/>
          </p:cNvSpPr>
          <p:nvPr/>
        </p:nvSpPr>
        <p:spPr bwMode="auto">
          <a:xfrm flipV="1">
            <a:off x="8073280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Line 53"/>
          <p:cNvSpPr>
            <a:spLocks noChangeShapeType="1"/>
          </p:cNvSpPr>
          <p:nvPr/>
        </p:nvSpPr>
        <p:spPr bwMode="auto">
          <a:xfrm flipV="1">
            <a:off x="8638745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Line 54"/>
          <p:cNvSpPr>
            <a:spLocks noChangeShapeType="1"/>
          </p:cNvSpPr>
          <p:nvPr/>
        </p:nvSpPr>
        <p:spPr bwMode="auto">
          <a:xfrm>
            <a:off x="9201922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Rectangle 56"/>
          <p:cNvSpPr>
            <a:spLocks noChangeArrowheads="1"/>
          </p:cNvSpPr>
          <p:nvPr/>
        </p:nvSpPr>
        <p:spPr bwMode="auto">
          <a:xfrm>
            <a:off x="2392800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9" name="Rectangle 57"/>
          <p:cNvSpPr>
            <a:spLocks noChangeArrowheads="1"/>
          </p:cNvSpPr>
          <p:nvPr/>
        </p:nvSpPr>
        <p:spPr bwMode="auto">
          <a:xfrm>
            <a:off x="4084619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0" name="Rectangle 58"/>
          <p:cNvSpPr>
            <a:spLocks noChangeArrowheads="1"/>
          </p:cNvSpPr>
          <p:nvPr/>
        </p:nvSpPr>
        <p:spPr bwMode="auto">
          <a:xfrm>
            <a:off x="5774147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1" name="Rectangle 59"/>
          <p:cNvSpPr>
            <a:spLocks noChangeArrowheads="1"/>
          </p:cNvSpPr>
          <p:nvPr/>
        </p:nvSpPr>
        <p:spPr bwMode="auto">
          <a:xfrm>
            <a:off x="7463682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2" name="Rectangle 60"/>
          <p:cNvSpPr>
            <a:spLocks noChangeArrowheads="1"/>
          </p:cNvSpPr>
          <p:nvPr/>
        </p:nvSpPr>
        <p:spPr bwMode="auto">
          <a:xfrm>
            <a:off x="9113789" y="5180613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2673363" y="1362024"/>
            <a:ext cx="1514822" cy="715525"/>
            <a:chOff x="1733948" y="1510657"/>
            <a:chExt cx="1514822" cy="715525"/>
          </a:xfrm>
        </p:grpSpPr>
        <p:sp>
          <p:nvSpPr>
            <p:cNvPr id="101" name="Rectangle 88"/>
            <p:cNvSpPr>
              <a:spLocks noChangeArrowheads="1"/>
            </p:cNvSpPr>
            <p:nvPr/>
          </p:nvSpPr>
          <p:spPr bwMode="auto">
            <a:xfrm>
              <a:off x="2159316" y="1856850"/>
              <a:ext cx="7927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TAVR</a:t>
              </a:r>
            </a:p>
          </p:txBody>
        </p:sp>
        <p:sp>
          <p:nvSpPr>
            <p:cNvPr id="103" name="Rectangle 89"/>
            <p:cNvSpPr>
              <a:spLocks noChangeArrowheads="1"/>
            </p:cNvSpPr>
            <p:nvPr/>
          </p:nvSpPr>
          <p:spPr bwMode="auto">
            <a:xfrm>
              <a:off x="2169949" y="1510657"/>
              <a:ext cx="10788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Surgery</a:t>
              </a:r>
            </a:p>
          </p:txBody>
        </p:sp>
        <p:sp>
          <p:nvSpPr>
            <p:cNvPr id="105" name="Line 90"/>
            <p:cNvSpPr>
              <a:spLocks noChangeShapeType="1"/>
            </p:cNvSpPr>
            <p:nvPr/>
          </p:nvSpPr>
          <p:spPr bwMode="auto">
            <a:xfrm>
              <a:off x="1733948" y="2039003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00F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Line 91"/>
            <p:cNvSpPr>
              <a:spLocks noChangeShapeType="1"/>
            </p:cNvSpPr>
            <p:nvPr/>
          </p:nvSpPr>
          <p:spPr bwMode="auto">
            <a:xfrm>
              <a:off x="1733948" y="1692810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F1FE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12829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E5B586-D240-4AEC-852B-18D9632B0748}"/>
              </a:ext>
            </a:extLst>
          </p:cNvPr>
          <p:cNvSpPr/>
          <p:nvPr/>
        </p:nvSpPr>
        <p:spPr bwMode="auto">
          <a:xfrm>
            <a:off x="889504" y="1603948"/>
            <a:ext cx="10412993" cy="4482059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96A631-5CCD-44BF-8551-D3ED1EA7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55575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Background (1)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BD86D5-D857-4D2D-9044-3816C154809A}"/>
              </a:ext>
            </a:extLst>
          </p:cNvPr>
          <p:cNvSpPr/>
          <p:nvPr/>
        </p:nvSpPr>
        <p:spPr>
          <a:xfrm>
            <a:off x="982411" y="1730552"/>
            <a:ext cx="10358967" cy="4228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lvl="0" indent="-34289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DE25E"/>
              </a:buClr>
              <a:buSzPct val="110000"/>
              <a:buFontTx/>
              <a:buChar char="•"/>
            </a:pPr>
            <a:r>
              <a:rPr lang="en-US" sz="2800" kern="0" dirty="0">
                <a:solidFill>
                  <a:srgbClr val="FFFFFF"/>
                </a:solidFill>
              </a:rPr>
              <a:t>Previous PARTNER studies have shown that TAVR was superior to standard therapy in extreme-risk patients and </a:t>
            </a:r>
            <a:br>
              <a:rPr lang="en-US" sz="2800" kern="0" dirty="0">
                <a:solidFill>
                  <a:srgbClr val="FFFFFF"/>
                </a:solidFill>
              </a:rPr>
            </a:br>
            <a:r>
              <a:rPr lang="en-US" sz="2800" kern="0" dirty="0">
                <a:solidFill>
                  <a:srgbClr val="FFFFFF"/>
                </a:solidFill>
              </a:rPr>
              <a:t>non-inferior to surgery in high- and intermediate-risk patients.</a:t>
            </a:r>
          </a:p>
          <a:p>
            <a:pPr marL="342891" lvl="0" indent="-34289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DE25E"/>
              </a:buClr>
              <a:buSzPct val="110000"/>
              <a:buFontTx/>
              <a:buChar char="•"/>
            </a:pPr>
            <a:r>
              <a:rPr lang="en-US" sz="2800" kern="0" dirty="0">
                <a:solidFill>
                  <a:srgbClr val="FFFFFF"/>
                </a:solidFill>
              </a:rPr>
              <a:t>Over the past decade, technology enhancements and procedural refinements have reduced complications and improved clinical outcomes after TAVR.</a:t>
            </a:r>
          </a:p>
          <a:p>
            <a:pPr marL="342891" lvl="0" indent="-34289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DE25E"/>
              </a:buClr>
              <a:buSzPct val="110000"/>
              <a:buFontTx/>
              <a:buChar char="•"/>
            </a:pPr>
            <a:r>
              <a:rPr lang="en-US" sz="2800" kern="0" dirty="0">
                <a:solidFill>
                  <a:srgbClr val="FFFFFF"/>
                </a:solidFill>
              </a:rPr>
              <a:t>The majority of AS patients treated with surgery have low surgical risk profiles and TAVR vs. surgery in such patients has not been investigated in rigorous clinical trials.</a:t>
            </a:r>
          </a:p>
        </p:txBody>
      </p:sp>
    </p:spTree>
    <p:extLst>
      <p:ext uri="{BB962C8B-B14F-4D97-AF65-F5344CB8AC3E}">
        <p14:creationId xmlns:p14="http://schemas.microsoft.com/office/powerpoint/2010/main" val="31281289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547"/>
            <a:ext cx="12192000" cy="755651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       Primary Endpoint Sensitivity Analyses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i="1" dirty="0">
              <a:solidFill>
                <a:srgbClr val="85F5E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617156"/>
              </p:ext>
            </p:extLst>
          </p:nvPr>
        </p:nvGraphicFramePr>
        <p:xfrm>
          <a:off x="220849" y="1521550"/>
          <a:ext cx="11652159" cy="2468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22941">
                  <a:extLst>
                    <a:ext uri="{9D8B030D-6E8A-4147-A177-3AD203B41FA5}">
                      <a16:colId xmlns:a16="http://schemas.microsoft.com/office/drawing/2014/main" val="1763712971"/>
                    </a:ext>
                  </a:extLst>
                </a:gridCol>
                <a:gridCol w="1079770">
                  <a:extLst>
                    <a:ext uri="{9D8B030D-6E8A-4147-A177-3AD203B41FA5}">
                      <a16:colId xmlns:a16="http://schemas.microsoft.com/office/drawing/2014/main" val="92774072"/>
                    </a:ext>
                  </a:extLst>
                </a:gridCol>
                <a:gridCol w="1011677">
                  <a:extLst>
                    <a:ext uri="{9D8B030D-6E8A-4147-A177-3AD203B41FA5}">
                      <a16:colId xmlns:a16="http://schemas.microsoft.com/office/drawing/2014/main" val="174466881"/>
                    </a:ext>
                  </a:extLst>
                </a:gridCol>
                <a:gridCol w="1215957">
                  <a:extLst>
                    <a:ext uri="{9D8B030D-6E8A-4147-A177-3AD203B41FA5}">
                      <a16:colId xmlns:a16="http://schemas.microsoft.com/office/drawing/2014/main" val="1952198768"/>
                    </a:ext>
                  </a:extLst>
                </a:gridCol>
                <a:gridCol w="2217907">
                  <a:extLst>
                    <a:ext uri="{9D8B030D-6E8A-4147-A177-3AD203B41FA5}">
                      <a16:colId xmlns:a16="http://schemas.microsoft.com/office/drawing/2014/main" val="2291315615"/>
                    </a:ext>
                  </a:extLst>
                </a:gridCol>
                <a:gridCol w="1001949">
                  <a:extLst>
                    <a:ext uri="{9D8B030D-6E8A-4147-A177-3AD203B41FA5}">
                      <a16:colId xmlns:a16="http://schemas.microsoft.com/office/drawing/2014/main" val="27135097"/>
                    </a:ext>
                  </a:extLst>
                </a:gridCol>
                <a:gridCol w="749029">
                  <a:extLst>
                    <a:ext uri="{9D8B030D-6E8A-4147-A177-3AD203B41FA5}">
                      <a16:colId xmlns:a16="http://schemas.microsoft.com/office/drawing/2014/main" val="2994515353"/>
                    </a:ext>
                  </a:extLst>
                </a:gridCol>
                <a:gridCol w="1771458">
                  <a:extLst>
                    <a:ext uri="{9D8B030D-6E8A-4147-A177-3AD203B41FA5}">
                      <a16:colId xmlns:a16="http://schemas.microsoft.com/office/drawing/2014/main" val="1880115930"/>
                    </a:ext>
                  </a:extLst>
                </a:gridCol>
                <a:gridCol w="981471">
                  <a:extLst>
                    <a:ext uri="{9D8B030D-6E8A-4147-A177-3AD203B41FA5}">
                      <a16:colId xmlns:a16="http://schemas.microsoft.com/office/drawing/2014/main" val="4011569643"/>
                    </a:ext>
                  </a:extLst>
                </a:gridCol>
              </a:tblGrid>
              <a:tr h="74028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00"/>
                          </a:solidFill>
                        </a:rPr>
                        <a:t>TAVR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FFFF00"/>
                          </a:solidFill>
                        </a:rPr>
                        <a:t>(N=503)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00"/>
                          </a:solidFill>
                        </a:rPr>
                        <a:t>Surgery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FFFF00"/>
                          </a:solidFill>
                        </a:rPr>
                        <a:t>(N=497)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00"/>
                          </a:solidFill>
                        </a:rPr>
                        <a:t>KM</a:t>
                      </a:r>
                      <a:r>
                        <a:rPr lang="en-US" sz="1600" b="1" baseline="0" dirty="0">
                          <a:solidFill>
                            <a:srgbClr val="FFFF00"/>
                          </a:solidFill>
                        </a:rPr>
                        <a:t> Rate Difference 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rgbClr val="FFFF00"/>
                          </a:solidFill>
                        </a:rPr>
                        <a:t>(TAVR – Surgery)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00"/>
                          </a:solidFill>
                        </a:rPr>
                        <a:t>95% CI* for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FFFF00"/>
                          </a:solidFill>
                        </a:rPr>
                        <a:t>the</a:t>
                      </a:r>
                      <a:r>
                        <a:rPr lang="en-US" sz="1600" b="1" baseline="0" dirty="0">
                          <a:solidFill>
                            <a:srgbClr val="FFFF00"/>
                          </a:solidFill>
                        </a:rPr>
                        <a:t> Difference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00"/>
                          </a:solidFill>
                        </a:rPr>
                        <a:t>P-value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FFFF00"/>
                          </a:solidFill>
                        </a:rPr>
                        <a:t>(non-inf)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00"/>
                          </a:solidFill>
                        </a:rPr>
                        <a:t>HR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00"/>
                          </a:solidFill>
                        </a:rPr>
                        <a:t>95% CI for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FFFF00"/>
                          </a:solidFill>
                        </a:rPr>
                        <a:t>the HR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00"/>
                          </a:solidFill>
                        </a:rPr>
                        <a:t>P-value (sup)</a:t>
                      </a:r>
                      <a:endParaRPr lang="en-US" sz="1600" b="1" baseline="30000" dirty="0">
                        <a:solidFill>
                          <a:srgbClr val="FFFF00"/>
                        </a:solidFill>
                      </a:endParaRP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367707"/>
                  </a:ext>
                </a:extLst>
              </a:tr>
              <a:tr h="460013">
                <a:tc>
                  <a:txBody>
                    <a:bodyPr/>
                    <a:lstStyle/>
                    <a:p>
                      <a:pPr lvl="0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Missing at Random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8.5%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15.2%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-6.7%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(-10.7%, -2.7%)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1FE00"/>
                          </a:solidFill>
                        </a:rPr>
                        <a:t>Pass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F1FE00"/>
                          </a:solidFill>
                        </a:rPr>
                        <a:t>&lt;0.001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0.53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(0.37, 0.78)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1FE00"/>
                          </a:solidFill>
                        </a:rPr>
                        <a:t>&lt;0.001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51667"/>
                  </a:ext>
                </a:extLst>
              </a:tr>
              <a:tr h="42543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Informative Missing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8.6%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15.2%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-6.6%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(-10.6%, -2.6%)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FE00"/>
                          </a:solidFill>
                        </a:rPr>
                        <a:t>Pass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1FE00"/>
                          </a:solidFill>
                        </a:rPr>
                        <a:t>&lt;0.001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0.54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(0.37, 0.78)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rgbClr val="F1FE00"/>
                          </a:solidFill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86878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849" y="3996345"/>
            <a:ext cx="3639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*95% CI based on the Greenwood standard error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BB187C-EA17-46EC-B870-A4EDB4DDC139}"/>
              </a:ext>
            </a:extLst>
          </p:cNvPr>
          <p:cNvSpPr txBox="1"/>
          <p:nvPr/>
        </p:nvSpPr>
        <p:spPr>
          <a:xfrm>
            <a:off x="4071536" y="861124"/>
            <a:ext cx="4048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Multiple Imputation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D86AA6-0F55-4BB9-B27F-0242C2A9A7DF}"/>
              </a:ext>
            </a:extLst>
          </p:cNvPr>
          <p:cNvGrpSpPr/>
          <p:nvPr/>
        </p:nvGrpSpPr>
        <p:grpSpPr>
          <a:xfrm>
            <a:off x="205860" y="4113430"/>
            <a:ext cx="12550013" cy="2609514"/>
            <a:chOff x="205860" y="4113430"/>
            <a:chExt cx="12550013" cy="26095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8626DF-E4BF-4AE2-8E61-5949F6858DA9}"/>
                </a:ext>
              </a:extLst>
            </p:cNvPr>
            <p:cNvSpPr txBox="1"/>
            <p:nvPr/>
          </p:nvSpPr>
          <p:spPr>
            <a:xfrm>
              <a:off x="5018622" y="4113430"/>
              <a:ext cx="21547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>
                  <a:solidFill>
                    <a:srgbClr val="85F5E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WIN Ratio</a:t>
              </a:r>
            </a:p>
          </p:txBody>
        </p:sp>
        <p:graphicFrame>
          <p:nvGraphicFramePr>
            <p:cNvPr id="7" name="Content Placeholder 3">
              <a:extLst>
                <a:ext uri="{FF2B5EF4-FFF2-40B4-BE49-F238E27FC236}">
                  <a16:creationId xmlns:a16="http://schemas.microsoft.com/office/drawing/2014/main" id="{E8E2A816-B1ED-44DD-80B7-FDCFFB3AFFA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71979403"/>
                </p:ext>
              </p:extLst>
            </p:nvPr>
          </p:nvGraphicFramePr>
          <p:xfrm>
            <a:off x="205860" y="4734729"/>
            <a:ext cx="11652158" cy="1701708"/>
          </p:xfrm>
          <a:graphic>
            <a:graphicData uri="http://schemas.openxmlformats.org/drawingml/2006/table">
              <a:tbl>
                <a:tblPr firstRow="1" bandRow="1">
                  <a:tableStyleId>{3B4B98B0-60AC-42C2-AFA5-B58CD77FA1E5}</a:tableStyleId>
                </a:tblPr>
                <a:tblGrid>
                  <a:gridCol w="7549391">
                    <a:extLst>
                      <a:ext uri="{9D8B030D-6E8A-4147-A177-3AD203B41FA5}">
                        <a16:colId xmlns:a16="http://schemas.microsoft.com/office/drawing/2014/main" val="1763712971"/>
                      </a:ext>
                    </a:extLst>
                  </a:gridCol>
                  <a:gridCol w="2703373">
                    <a:extLst>
                      <a:ext uri="{9D8B030D-6E8A-4147-A177-3AD203B41FA5}">
                        <a16:colId xmlns:a16="http://schemas.microsoft.com/office/drawing/2014/main" val="92774072"/>
                      </a:ext>
                    </a:extLst>
                  </a:gridCol>
                  <a:gridCol w="1399394">
                    <a:extLst>
                      <a:ext uri="{9D8B030D-6E8A-4147-A177-3AD203B41FA5}">
                        <a16:colId xmlns:a16="http://schemas.microsoft.com/office/drawing/2014/main" val="2273755971"/>
                      </a:ext>
                    </a:extLst>
                  </a:gridCol>
                </a:tblGrid>
                <a:tr h="462726">
                  <a:tc>
                    <a:txBody>
                      <a:bodyPr/>
                      <a:lstStyle/>
                      <a:p>
                        <a:pPr algn="l"/>
                        <a:r>
                          <a:rPr lang="en-US" sz="2000" dirty="0">
                            <a:solidFill>
                              <a:srgbClr val="FFFF00"/>
                            </a:solidFill>
                          </a:rPr>
                          <a:t>Item</a:t>
                        </a:r>
                      </a:p>
                    </a:txBody>
                    <a:tcPr marL="86360" marR="86360" anchor="ctr">
                      <a:lnL w="12700" cap="flat" cmpd="sng" algn="ctr">
                        <a:solidFill>
                          <a:srgbClr val="6FBDE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6FBDE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6FBDE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>
                            <a:solidFill>
                              <a:srgbClr val="FFFF00"/>
                            </a:solidFill>
                          </a:rPr>
                          <a:t>Value</a:t>
                        </a:r>
                      </a:p>
                    </a:txBody>
                    <a:tcPr marL="86360" marR="8636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6FBDE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6FBDE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>
                            <a:solidFill>
                              <a:srgbClr val="FFFF00"/>
                            </a:solidFill>
                          </a:rPr>
                          <a:t>P-value</a:t>
                        </a:r>
                      </a:p>
                    </a:txBody>
                    <a:tcPr marL="86360" marR="8636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6FBDE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6FBDE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6FBDE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206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926367707"/>
                    </a:ext>
                  </a:extLst>
                </a:tr>
                <a:tr h="412994">
                  <a:tc>
                    <a:txBody>
                      <a:bodyPr/>
                      <a:lstStyle/>
                      <a:p>
                        <a:pPr marL="12" lvl="1" algn="l" defTabSz="457200" rtl="0" eaLnBrk="1" latinLnBrk="0" hangingPunct="1"/>
                        <a:r>
                          <a:rPr lang="en-US" sz="18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Total no. of pairs</a:t>
                        </a:r>
                      </a:p>
                    </a:txBody>
                    <a:tcPr marL="86360" marR="86360" anchor="ctr">
                      <a:lnL w="12700" cap="flat" cmpd="sng" algn="ctr">
                        <a:solidFill>
                          <a:srgbClr val="6FBDE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6FBDE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dirty="0">
                            <a:solidFill>
                              <a:schemeClr val="tx1"/>
                            </a:solidFill>
                          </a:rPr>
                          <a:t>454 X 496 = 225,184</a:t>
                        </a:r>
                      </a:p>
                    </a:txBody>
                    <a:tcPr marL="86360" marR="8636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6FBDE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800" b="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86360" marR="8636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6FBDE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6FBDE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206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878099418"/>
                    </a:ext>
                  </a:extLst>
                </a:tr>
                <a:tr h="412994">
                  <a:tc>
                    <a:txBody>
                      <a:bodyPr/>
                      <a:lstStyle/>
                      <a:p>
                        <a:pPr marL="12" lvl="1" algn="l" defTabSz="457200" rtl="0" eaLnBrk="1" latinLnBrk="0" hangingPunct="1"/>
                        <a:r>
                          <a:rPr lang="en-US" sz="18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Win ratio for composite (total wins</a:t>
                        </a:r>
                        <a:r>
                          <a:rPr lang="en-US" sz="1800" b="1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 in TAVR / total wins in Surgery)</a:t>
                        </a:r>
                        <a:endPara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86360" marR="86360" anchor="ctr">
                      <a:lnL w="12700" cap="flat" cmpd="sng" algn="ctr">
                        <a:solidFill>
                          <a:srgbClr val="6FBDE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dirty="0">
                            <a:solidFill>
                              <a:schemeClr val="tx1"/>
                            </a:solidFill>
                          </a:rPr>
                          <a:t>1.88</a:t>
                        </a:r>
                      </a:p>
                    </a:txBody>
                    <a:tcPr marL="86360" marR="8636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>
                            <a:solidFill>
                              <a:srgbClr val="F1FE00"/>
                            </a:solidFill>
                          </a:rPr>
                          <a:t>0.001</a:t>
                        </a:r>
                      </a:p>
                    </a:txBody>
                    <a:tcPr marL="86360" marR="8636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6FBDE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206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653732658"/>
                    </a:ext>
                  </a:extLst>
                </a:tr>
                <a:tr h="412994">
                  <a:tc>
                    <a:txBody>
                      <a:bodyPr/>
                      <a:lstStyle/>
                      <a:p>
                        <a:pPr marL="457200" lvl="2" algn="l" defTabSz="457200" rtl="0" eaLnBrk="1" latinLnBrk="0" hangingPunct="1"/>
                        <a:r>
                          <a:rPr lang="en-US" sz="18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95% CI*</a:t>
                        </a:r>
                      </a:p>
                    </a:txBody>
                    <a:tcPr marL="86360" marR="86360" anchor="ctr">
                      <a:lnL w="12700" cap="flat" cmpd="sng" algn="ctr">
                        <a:solidFill>
                          <a:srgbClr val="6FBDE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6FBDE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b="0" dirty="0">
                            <a:solidFill>
                              <a:schemeClr val="tx1"/>
                            </a:solidFill>
                          </a:rPr>
                          <a:t>[1.29, 2.76]</a:t>
                        </a:r>
                      </a:p>
                    </a:txBody>
                    <a:tcPr marL="86360" marR="8636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6FBDE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206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800" b="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86360" marR="8636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6FBDE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6FBDE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206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57447219"/>
                    </a:ext>
                  </a:extLst>
                </a:tr>
              </a:tbl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CE921E-44CE-4321-8F18-F0ABDDA7BC5E}"/>
                </a:ext>
              </a:extLst>
            </p:cNvPr>
            <p:cNvSpPr txBox="1"/>
            <p:nvPr/>
          </p:nvSpPr>
          <p:spPr>
            <a:xfrm>
              <a:off x="278734" y="6445945"/>
              <a:ext cx="124771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*95% CI and p-value is based on the Finkelstein and Schoenfeld approach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4482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82871"/>
            <a:ext cx="12192000" cy="755651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      Primary Endpoint - Subgroup Analysis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236892"/>
              </p:ext>
            </p:extLst>
          </p:nvPr>
        </p:nvGraphicFramePr>
        <p:xfrm>
          <a:off x="818147" y="1056462"/>
          <a:ext cx="10459435" cy="52001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35656">
                  <a:extLst>
                    <a:ext uri="{9D8B030D-6E8A-4147-A177-3AD203B41FA5}">
                      <a16:colId xmlns:a16="http://schemas.microsoft.com/office/drawing/2014/main" val="1763712971"/>
                    </a:ext>
                  </a:extLst>
                </a:gridCol>
                <a:gridCol w="1083396">
                  <a:extLst>
                    <a:ext uri="{9D8B030D-6E8A-4147-A177-3AD203B41FA5}">
                      <a16:colId xmlns:a16="http://schemas.microsoft.com/office/drawing/2014/main" val="92774072"/>
                    </a:ext>
                  </a:extLst>
                </a:gridCol>
                <a:gridCol w="1113491">
                  <a:extLst>
                    <a:ext uri="{9D8B030D-6E8A-4147-A177-3AD203B41FA5}">
                      <a16:colId xmlns:a16="http://schemas.microsoft.com/office/drawing/2014/main" val="174466881"/>
                    </a:ext>
                  </a:extLst>
                </a:gridCol>
                <a:gridCol w="1912636">
                  <a:extLst>
                    <a:ext uri="{9D8B030D-6E8A-4147-A177-3AD203B41FA5}">
                      <a16:colId xmlns:a16="http://schemas.microsoft.com/office/drawing/2014/main" val="696760727"/>
                    </a:ext>
                  </a:extLst>
                </a:gridCol>
                <a:gridCol w="2346158">
                  <a:extLst>
                    <a:ext uri="{9D8B030D-6E8A-4147-A177-3AD203B41FA5}">
                      <a16:colId xmlns:a16="http://schemas.microsoft.com/office/drawing/2014/main" val="377327716"/>
                    </a:ext>
                  </a:extLst>
                </a:gridCol>
                <a:gridCol w="1568098">
                  <a:extLst>
                    <a:ext uri="{9D8B030D-6E8A-4147-A177-3AD203B41FA5}">
                      <a16:colId xmlns:a16="http://schemas.microsoft.com/office/drawing/2014/main" val="2294520220"/>
                    </a:ext>
                  </a:extLst>
                </a:gridCol>
              </a:tblGrid>
              <a:tr h="414756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Subgroup</a:t>
                      </a:r>
                    </a:p>
                  </a:txBody>
                  <a:tcPr marL="91286" marR="91286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TAVR</a:t>
                      </a:r>
                    </a:p>
                  </a:txBody>
                  <a:tcPr marL="91286" marR="91286" anchor="ctr"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Surgery</a:t>
                      </a:r>
                    </a:p>
                  </a:txBody>
                  <a:tcPr marL="91286" marR="91286" anchor="ctr"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91286" marR="91286" anchor="ctr"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Diff [95% CI]</a:t>
                      </a:r>
                    </a:p>
                  </a:txBody>
                  <a:tcPr marL="91286" marR="91286" anchor="ctr"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P-value*</a:t>
                      </a:r>
                    </a:p>
                  </a:txBody>
                  <a:tcPr marL="91286" marR="91286" anchor="ctr"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899173"/>
                  </a:ext>
                </a:extLst>
              </a:tr>
              <a:tr h="25766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1" kern="1200" dirty="0">
                          <a:solidFill>
                            <a:srgbClr val="85F5E9"/>
                          </a:solidFill>
                          <a:latin typeface="+mn-lt"/>
                          <a:ea typeface="+mn-ea"/>
                          <a:cs typeface="+mn-cs"/>
                        </a:rPr>
                        <a:t>Overall</a:t>
                      </a:r>
                    </a:p>
                  </a:txBody>
                  <a:tcPr marL="91286" marR="91286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85F5E9"/>
                          </a:solidFill>
                        </a:rPr>
                        <a:t>8.5</a:t>
                      </a: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85F5E9"/>
                          </a:solidFill>
                        </a:rPr>
                        <a:t>15.1</a:t>
                      </a: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85F5E9"/>
                        </a:solidFill>
                      </a:endParaRP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85F5E9"/>
                          </a:solidFill>
                        </a:rPr>
                        <a:t>-6.6 [-10.8, -2.5]</a:t>
                      </a: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kern="1200" dirty="0">
                        <a:solidFill>
                          <a:srgbClr val="85F5E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86" marR="91286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51667"/>
                  </a:ext>
                </a:extLst>
              </a:tr>
              <a:tr h="54739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</a:t>
                      </a:r>
                    </a:p>
                    <a:p>
                      <a:pPr lvl="1"/>
                      <a:r>
                        <a:rPr 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≤ 74 (n=516)</a:t>
                      </a:r>
                    </a:p>
                    <a:p>
                      <a:pPr lvl="1"/>
                      <a:r>
                        <a:rPr lang="en-US" sz="120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&gt;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74 (n=434)</a:t>
                      </a:r>
                      <a:endParaRPr 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286" marR="91286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10.6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5.8</a:t>
                      </a: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14.9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15.3</a:t>
                      </a: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-4.3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[-10.1, 1.5]</a:t>
                      </a:r>
                    </a:p>
                    <a:p>
                      <a:pPr algn="ctr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-9.5 [-15.3, -3.7]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0.21</a:t>
                      </a:r>
                    </a:p>
                  </a:txBody>
                  <a:tcPr marL="91286" marR="91286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868786"/>
                  </a:ext>
                </a:extLst>
              </a:tr>
              <a:tr h="459973"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Sex</a:t>
                      </a:r>
                    </a:p>
                    <a:p>
                      <a:pPr marL="457200" lvl="1" algn="l" defTabSz="4572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Female (n=292)</a:t>
                      </a:r>
                    </a:p>
                    <a:p>
                      <a:pPr marL="457200" lvl="1" algn="l" defTabSz="4572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Male (n=658)</a:t>
                      </a:r>
                    </a:p>
                  </a:txBody>
                  <a:tcPr marL="91286" marR="91286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8.1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8.7</a:t>
                      </a: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18.5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13.8</a:t>
                      </a: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-10.4 [-18.3, -2.5]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-5.1 [-9.9, -0.3]</a:t>
                      </a: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0.27</a:t>
                      </a:r>
                    </a:p>
                  </a:txBody>
                  <a:tcPr marL="91286" marR="91286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341066"/>
                  </a:ext>
                </a:extLst>
              </a:tr>
              <a:tr h="601218"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STS Score</a:t>
                      </a:r>
                    </a:p>
                    <a:p>
                      <a:pPr marL="457200" lvl="1" algn="l" defTabSz="457200" rtl="0" eaLnBrk="1" latinLnBrk="0" hangingPunct="1"/>
                      <a:r>
                        <a:rPr lang="en-US" sz="1200" u="non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≤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1.8 (n=464)</a:t>
                      </a:r>
                    </a:p>
                    <a:p>
                      <a:pPr marL="457200" lvl="1" algn="l" defTabSz="4572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&gt; 1.8 (n=486)</a:t>
                      </a:r>
                    </a:p>
                  </a:txBody>
                  <a:tcPr marL="91286" marR="91286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9.1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8.0</a:t>
                      </a: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15.7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14.5</a:t>
                      </a: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-6.7 [-12.6, -0.7]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-6.5 [-12.2, -0.8]</a:t>
                      </a: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0.98</a:t>
                      </a:r>
                    </a:p>
                  </a:txBody>
                  <a:tcPr marL="91286" marR="91286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50356"/>
                  </a:ext>
                </a:extLst>
              </a:tr>
              <a:tr h="601218"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LV Ejection Fraction</a:t>
                      </a:r>
                    </a:p>
                    <a:p>
                      <a:pPr marL="457200" lvl="1" algn="l" defTabSz="4572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≤ 65 (n=384)</a:t>
                      </a:r>
                    </a:p>
                    <a:p>
                      <a:pPr marL="457200" lvl="1" algn="l" defTabSz="4572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&gt; 65 (n=524)</a:t>
                      </a:r>
                    </a:p>
                  </a:txBody>
                  <a:tcPr marL="91286" marR="91286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9.6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8.0</a:t>
                      </a: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17.2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12.4</a:t>
                      </a: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-7.6 [-14.5, -0.7]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-4.4 [-9.6, 0.7]</a:t>
                      </a: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0.48</a:t>
                      </a:r>
                    </a:p>
                  </a:txBody>
                  <a:tcPr marL="91286" marR="91286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78988"/>
                  </a:ext>
                </a:extLst>
              </a:tr>
              <a:tr h="601218"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NYHA</a:t>
                      </a: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Class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algn="l" defTabSz="4572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I/II (n=687)</a:t>
                      </a:r>
                    </a:p>
                    <a:p>
                      <a:pPr marL="457200" lvl="1" algn="l" defTabSz="4572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III/IV (n=263)</a:t>
                      </a:r>
                    </a:p>
                  </a:txBody>
                  <a:tcPr marL="91286" marR="91286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6.8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12.3</a:t>
                      </a: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14.5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16.9</a:t>
                      </a: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-7.8 [-12.4, -3.2]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-4.7 [-13.5, 4.1]</a:t>
                      </a: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0.54</a:t>
                      </a:r>
                    </a:p>
                  </a:txBody>
                  <a:tcPr marL="91286" marR="91286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103964"/>
                  </a:ext>
                </a:extLst>
              </a:tr>
              <a:tr h="601218"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Atrial Fibrillation</a:t>
                      </a:r>
                    </a:p>
                    <a:p>
                      <a:pPr marL="457200" lvl="1" algn="l" defTabSz="4572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No (n=786)</a:t>
                      </a:r>
                    </a:p>
                    <a:p>
                      <a:pPr marL="457200" lvl="1" algn="l" defTabSz="4572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Yes (n=163)</a:t>
                      </a:r>
                    </a:p>
                  </a:txBody>
                  <a:tcPr marL="91286" marR="91286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7.9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11.6</a:t>
                      </a: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14.0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20.3</a:t>
                      </a: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-6.1 [-10.5, -1.7]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-8.7 [-19.9, 2.5]</a:t>
                      </a: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0.67</a:t>
                      </a:r>
                    </a:p>
                  </a:txBody>
                  <a:tcPr marL="91286" marR="91286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168849"/>
                  </a:ext>
                </a:extLst>
              </a:tr>
              <a:tr h="601218"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KCCQ Overall</a:t>
                      </a: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Summary Score</a:t>
                      </a:r>
                    </a:p>
                    <a:p>
                      <a:pPr marL="457200" lvl="1" algn="l" defTabSz="457200" rtl="0" eaLnBrk="1" latinLnBrk="0" hangingPunct="1"/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≤ 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70 (n=407)</a:t>
                      </a:r>
                    </a:p>
                    <a:p>
                      <a:pPr marL="457200" lvl="1" algn="l" defTabSz="457200" rtl="0" eaLnBrk="1" latinLnBrk="0" hangingPunct="1"/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&gt; 70 (n=536)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86" marR="91286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10.5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19.9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11.2</a:t>
                      </a: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-9.4 [-16.5, -2.4]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-4.6 [-9.4, 0.2]</a:t>
                      </a:r>
                    </a:p>
                  </a:txBody>
                  <a:tcPr marL="91286" marR="9128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0.27</a:t>
                      </a:r>
                    </a:p>
                  </a:txBody>
                  <a:tcPr marL="91286" marR="91286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157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 flipH="1">
            <a:off x="6629902" y="1480786"/>
            <a:ext cx="2" cy="4747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737848" y="6248167"/>
            <a:ext cx="1104" cy="962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5477932" y="6295042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-20%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278262" y="631154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20%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923638" y="6298038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-10%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854554" y="629504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10%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504532" y="629671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240475" y="6516301"/>
            <a:ext cx="2976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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TAVR Better      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Surgery Better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2" name="Line 76"/>
          <p:cNvSpPr>
            <a:spLocks noChangeShapeType="1"/>
          </p:cNvSpPr>
          <p:nvPr/>
        </p:nvSpPr>
        <p:spPr bwMode="auto">
          <a:xfrm>
            <a:off x="6147474" y="1623163"/>
            <a:ext cx="366126" cy="0"/>
          </a:xfrm>
          <a:prstGeom prst="line">
            <a:avLst/>
          </a:prstGeom>
          <a:noFill/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Line 77"/>
          <p:cNvSpPr>
            <a:spLocks noChangeShapeType="1"/>
          </p:cNvSpPr>
          <p:nvPr/>
        </p:nvSpPr>
        <p:spPr bwMode="auto">
          <a:xfrm>
            <a:off x="6178891" y="2071620"/>
            <a:ext cx="513543" cy="0"/>
          </a:xfrm>
          <a:prstGeom prst="line">
            <a:avLst/>
          </a:prstGeom>
          <a:noFill/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4" name="Line 78"/>
          <p:cNvSpPr>
            <a:spLocks noChangeShapeType="1"/>
          </p:cNvSpPr>
          <p:nvPr/>
        </p:nvSpPr>
        <p:spPr bwMode="auto">
          <a:xfrm>
            <a:off x="5948098" y="2240020"/>
            <a:ext cx="513543" cy="0"/>
          </a:xfrm>
          <a:prstGeom prst="line">
            <a:avLst/>
          </a:prstGeom>
          <a:noFill/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5" name="Line 79"/>
          <p:cNvSpPr>
            <a:spLocks noChangeShapeType="1"/>
          </p:cNvSpPr>
          <p:nvPr/>
        </p:nvSpPr>
        <p:spPr bwMode="auto">
          <a:xfrm>
            <a:off x="5811557" y="2737516"/>
            <a:ext cx="702043" cy="0"/>
          </a:xfrm>
          <a:prstGeom prst="line">
            <a:avLst/>
          </a:prstGeom>
          <a:noFill/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6" name="Line 80"/>
          <p:cNvSpPr>
            <a:spLocks noChangeShapeType="1"/>
          </p:cNvSpPr>
          <p:nvPr/>
        </p:nvSpPr>
        <p:spPr bwMode="auto">
          <a:xfrm>
            <a:off x="6188557" y="2905915"/>
            <a:ext cx="430168" cy="0"/>
          </a:xfrm>
          <a:prstGeom prst="line">
            <a:avLst/>
          </a:prstGeom>
          <a:noFill/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7" name="Line 81"/>
          <p:cNvSpPr>
            <a:spLocks noChangeShapeType="1"/>
          </p:cNvSpPr>
          <p:nvPr/>
        </p:nvSpPr>
        <p:spPr bwMode="auto">
          <a:xfrm>
            <a:off x="6062890" y="3364420"/>
            <a:ext cx="535293" cy="0"/>
          </a:xfrm>
          <a:prstGeom prst="line">
            <a:avLst/>
          </a:prstGeom>
          <a:noFill/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8" name="Line 82"/>
          <p:cNvSpPr>
            <a:spLocks noChangeShapeType="1"/>
          </p:cNvSpPr>
          <p:nvPr/>
        </p:nvSpPr>
        <p:spPr bwMode="auto">
          <a:xfrm>
            <a:off x="6084640" y="3542867"/>
            <a:ext cx="513543" cy="0"/>
          </a:xfrm>
          <a:prstGeom prst="line">
            <a:avLst/>
          </a:prstGeom>
          <a:noFill/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9" name="Line 83"/>
          <p:cNvSpPr>
            <a:spLocks noChangeShapeType="1"/>
          </p:cNvSpPr>
          <p:nvPr/>
        </p:nvSpPr>
        <p:spPr bwMode="auto">
          <a:xfrm>
            <a:off x="5979515" y="4001381"/>
            <a:ext cx="618668" cy="0"/>
          </a:xfrm>
          <a:prstGeom prst="line">
            <a:avLst/>
          </a:prstGeom>
          <a:noFill/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0" name="Line 84"/>
          <p:cNvSpPr>
            <a:spLocks noChangeShapeType="1"/>
          </p:cNvSpPr>
          <p:nvPr/>
        </p:nvSpPr>
        <p:spPr bwMode="auto">
          <a:xfrm>
            <a:off x="6199432" y="4189876"/>
            <a:ext cx="461584" cy="0"/>
          </a:xfrm>
          <a:prstGeom prst="line">
            <a:avLst/>
          </a:prstGeom>
          <a:noFill/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1" name="Line 85"/>
          <p:cNvSpPr>
            <a:spLocks noChangeShapeType="1"/>
          </p:cNvSpPr>
          <p:nvPr/>
        </p:nvSpPr>
        <p:spPr bwMode="auto">
          <a:xfrm>
            <a:off x="6073765" y="4668471"/>
            <a:ext cx="408418" cy="0"/>
          </a:xfrm>
          <a:prstGeom prst="line">
            <a:avLst/>
          </a:prstGeom>
          <a:noFill/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2" name="Line 86"/>
          <p:cNvSpPr>
            <a:spLocks noChangeShapeType="1"/>
          </p:cNvSpPr>
          <p:nvPr/>
        </p:nvSpPr>
        <p:spPr bwMode="auto">
          <a:xfrm>
            <a:off x="6031474" y="4836871"/>
            <a:ext cx="775752" cy="0"/>
          </a:xfrm>
          <a:prstGeom prst="line">
            <a:avLst/>
          </a:prstGeom>
          <a:noFill/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5" name="Line 89"/>
          <p:cNvSpPr>
            <a:spLocks noChangeShapeType="1"/>
          </p:cNvSpPr>
          <p:nvPr/>
        </p:nvSpPr>
        <p:spPr bwMode="auto">
          <a:xfrm>
            <a:off x="5896140" y="5941184"/>
            <a:ext cx="628335" cy="0"/>
          </a:xfrm>
          <a:prstGeom prst="line">
            <a:avLst/>
          </a:prstGeom>
          <a:noFill/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6" name="Line 90"/>
          <p:cNvSpPr>
            <a:spLocks noChangeShapeType="1"/>
          </p:cNvSpPr>
          <p:nvPr/>
        </p:nvSpPr>
        <p:spPr bwMode="auto">
          <a:xfrm>
            <a:off x="6210307" y="6119631"/>
            <a:ext cx="428959" cy="0"/>
          </a:xfrm>
          <a:prstGeom prst="line">
            <a:avLst/>
          </a:prstGeom>
          <a:noFill/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7" name="Line 91"/>
          <p:cNvSpPr>
            <a:spLocks noChangeShapeType="1"/>
          </p:cNvSpPr>
          <p:nvPr/>
        </p:nvSpPr>
        <p:spPr bwMode="auto">
          <a:xfrm>
            <a:off x="6157141" y="5302008"/>
            <a:ext cx="398751" cy="0"/>
          </a:xfrm>
          <a:prstGeom prst="line">
            <a:avLst/>
          </a:prstGeom>
          <a:noFill/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8" name="Line 92"/>
          <p:cNvSpPr>
            <a:spLocks noChangeShapeType="1"/>
          </p:cNvSpPr>
          <p:nvPr/>
        </p:nvSpPr>
        <p:spPr bwMode="auto">
          <a:xfrm>
            <a:off x="5737848" y="5470407"/>
            <a:ext cx="1006544" cy="0"/>
          </a:xfrm>
          <a:prstGeom prst="line">
            <a:avLst/>
          </a:prstGeom>
          <a:noFill/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9" name="Rectangle 93"/>
          <p:cNvSpPr>
            <a:spLocks noChangeArrowheads="1"/>
          </p:cNvSpPr>
          <p:nvPr/>
        </p:nvSpPr>
        <p:spPr bwMode="auto">
          <a:xfrm>
            <a:off x="6293683" y="1577053"/>
            <a:ext cx="73709" cy="82098"/>
          </a:xfrm>
          <a:prstGeom prst="rect">
            <a:avLst/>
          </a:prstGeom>
          <a:solidFill>
            <a:srgbClr val="85F5E9"/>
          </a:solidFill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0" name="Rectangle 94"/>
          <p:cNvSpPr>
            <a:spLocks noChangeArrowheads="1"/>
          </p:cNvSpPr>
          <p:nvPr/>
        </p:nvSpPr>
        <p:spPr bwMode="auto">
          <a:xfrm>
            <a:off x="6398808" y="2024386"/>
            <a:ext cx="73709" cy="82098"/>
          </a:xfrm>
          <a:prstGeom prst="rect">
            <a:avLst/>
          </a:prstGeom>
          <a:solidFill>
            <a:srgbClr val="85F5E9"/>
          </a:solidFill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1" name="Rectangle 95"/>
          <p:cNvSpPr>
            <a:spLocks noChangeArrowheads="1"/>
          </p:cNvSpPr>
          <p:nvPr/>
        </p:nvSpPr>
        <p:spPr bwMode="auto">
          <a:xfrm>
            <a:off x="6168016" y="2193910"/>
            <a:ext cx="73709" cy="82098"/>
          </a:xfrm>
          <a:prstGeom prst="rect">
            <a:avLst/>
          </a:prstGeom>
          <a:solidFill>
            <a:srgbClr val="85F5E9"/>
          </a:solidFill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2" name="Rectangle 96"/>
          <p:cNvSpPr>
            <a:spLocks noChangeArrowheads="1"/>
          </p:cNvSpPr>
          <p:nvPr/>
        </p:nvSpPr>
        <p:spPr bwMode="auto">
          <a:xfrm>
            <a:off x="6125724" y="2690281"/>
            <a:ext cx="73709" cy="82098"/>
          </a:xfrm>
          <a:prstGeom prst="rect">
            <a:avLst/>
          </a:prstGeom>
          <a:solidFill>
            <a:srgbClr val="85F5E9"/>
          </a:solidFill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3" name="Rectangle 97"/>
          <p:cNvSpPr>
            <a:spLocks noChangeArrowheads="1"/>
          </p:cNvSpPr>
          <p:nvPr/>
        </p:nvSpPr>
        <p:spPr bwMode="auto">
          <a:xfrm>
            <a:off x="6356516" y="2859806"/>
            <a:ext cx="73709" cy="80973"/>
          </a:xfrm>
          <a:prstGeom prst="rect">
            <a:avLst/>
          </a:prstGeom>
          <a:solidFill>
            <a:srgbClr val="85F5E9"/>
          </a:solidFill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4" name="Rectangle 98"/>
          <p:cNvSpPr>
            <a:spLocks noChangeArrowheads="1"/>
          </p:cNvSpPr>
          <p:nvPr/>
        </p:nvSpPr>
        <p:spPr bwMode="auto">
          <a:xfrm>
            <a:off x="6282808" y="3317185"/>
            <a:ext cx="73709" cy="82098"/>
          </a:xfrm>
          <a:prstGeom prst="rect">
            <a:avLst/>
          </a:prstGeom>
          <a:solidFill>
            <a:srgbClr val="85F5E9"/>
          </a:solidFill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5" name="Rectangle 99"/>
          <p:cNvSpPr>
            <a:spLocks noChangeArrowheads="1"/>
          </p:cNvSpPr>
          <p:nvPr/>
        </p:nvSpPr>
        <p:spPr bwMode="auto">
          <a:xfrm>
            <a:off x="6293683" y="3496757"/>
            <a:ext cx="73709" cy="80973"/>
          </a:xfrm>
          <a:prstGeom prst="rect">
            <a:avLst/>
          </a:prstGeom>
          <a:solidFill>
            <a:srgbClr val="85F5E9"/>
          </a:solidFill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6" name="Rectangle 100"/>
          <p:cNvSpPr>
            <a:spLocks noChangeArrowheads="1"/>
          </p:cNvSpPr>
          <p:nvPr/>
        </p:nvSpPr>
        <p:spPr bwMode="auto">
          <a:xfrm>
            <a:off x="6251391" y="3954146"/>
            <a:ext cx="73709" cy="82098"/>
          </a:xfrm>
          <a:prstGeom prst="rect">
            <a:avLst/>
          </a:prstGeom>
          <a:solidFill>
            <a:srgbClr val="85F5E9"/>
          </a:solidFill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7" name="Rectangle 101"/>
          <p:cNvSpPr>
            <a:spLocks noChangeArrowheads="1"/>
          </p:cNvSpPr>
          <p:nvPr/>
        </p:nvSpPr>
        <p:spPr bwMode="auto">
          <a:xfrm>
            <a:off x="6387933" y="4143766"/>
            <a:ext cx="73709" cy="80973"/>
          </a:xfrm>
          <a:prstGeom prst="rect">
            <a:avLst/>
          </a:prstGeom>
          <a:solidFill>
            <a:srgbClr val="85F5E9"/>
          </a:solidFill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8" name="Rectangle 102"/>
          <p:cNvSpPr>
            <a:spLocks noChangeArrowheads="1"/>
          </p:cNvSpPr>
          <p:nvPr/>
        </p:nvSpPr>
        <p:spPr bwMode="auto">
          <a:xfrm>
            <a:off x="6241724" y="4621237"/>
            <a:ext cx="73709" cy="82098"/>
          </a:xfrm>
          <a:prstGeom prst="rect">
            <a:avLst/>
          </a:prstGeom>
          <a:solidFill>
            <a:srgbClr val="85F5E9"/>
          </a:solidFill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9" name="Rectangle 103"/>
          <p:cNvSpPr>
            <a:spLocks noChangeArrowheads="1"/>
          </p:cNvSpPr>
          <p:nvPr/>
        </p:nvSpPr>
        <p:spPr bwMode="auto">
          <a:xfrm>
            <a:off x="6378266" y="4790761"/>
            <a:ext cx="72500" cy="80973"/>
          </a:xfrm>
          <a:prstGeom prst="rect">
            <a:avLst/>
          </a:prstGeom>
          <a:solidFill>
            <a:srgbClr val="85F5E9"/>
          </a:solidFill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2" name="Rectangle 106"/>
          <p:cNvSpPr>
            <a:spLocks noChangeArrowheads="1"/>
          </p:cNvSpPr>
          <p:nvPr/>
        </p:nvSpPr>
        <p:spPr bwMode="auto">
          <a:xfrm>
            <a:off x="6168016" y="5893950"/>
            <a:ext cx="73709" cy="82098"/>
          </a:xfrm>
          <a:prstGeom prst="rect">
            <a:avLst/>
          </a:prstGeom>
          <a:solidFill>
            <a:srgbClr val="85F5E9"/>
          </a:solidFill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3" name="Rectangle 107"/>
          <p:cNvSpPr>
            <a:spLocks noChangeArrowheads="1"/>
          </p:cNvSpPr>
          <p:nvPr/>
        </p:nvSpPr>
        <p:spPr bwMode="auto">
          <a:xfrm>
            <a:off x="6378266" y="6072397"/>
            <a:ext cx="72500" cy="82098"/>
          </a:xfrm>
          <a:prstGeom prst="rect">
            <a:avLst/>
          </a:prstGeom>
          <a:solidFill>
            <a:srgbClr val="85F5E9"/>
          </a:solidFill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4" name="Rectangle 108"/>
          <p:cNvSpPr>
            <a:spLocks noChangeArrowheads="1"/>
          </p:cNvSpPr>
          <p:nvPr/>
        </p:nvSpPr>
        <p:spPr bwMode="auto">
          <a:xfrm>
            <a:off x="6315433" y="5254773"/>
            <a:ext cx="72500" cy="82098"/>
          </a:xfrm>
          <a:prstGeom prst="rect">
            <a:avLst/>
          </a:prstGeom>
          <a:solidFill>
            <a:srgbClr val="85F5E9"/>
          </a:solidFill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5" name="Rectangle 109"/>
          <p:cNvSpPr>
            <a:spLocks noChangeArrowheads="1"/>
          </p:cNvSpPr>
          <p:nvPr/>
        </p:nvSpPr>
        <p:spPr bwMode="auto">
          <a:xfrm>
            <a:off x="6199432" y="5423173"/>
            <a:ext cx="73709" cy="82098"/>
          </a:xfrm>
          <a:prstGeom prst="rect">
            <a:avLst/>
          </a:prstGeom>
          <a:solidFill>
            <a:srgbClr val="85F5E9"/>
          </a:solidFill>
          <a:ln w="38100" cap="flat">
            <a:solidFill>
              <a:srgbClr val="85F5E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04" name="Straight Connector 303"/>
          <p:cNvCxnSpPr/>
          <p:nvPr/>
        </p:nvCxnSpPr>
        <p:spPr>
          <a:xfrm>
            <a:off x="6181650" y="6239799"/>
            <a:ext cx="1104" cy="962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85994" y="6239799"/>
            <a:ext cx="1104" cy="962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7518089" y="6239799"/>
            <a:ext cx="1104" cy="962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flipV="1">
            <a:off x="5477932" y="6246850"/>
            <a:ext cx="2344069" cy="1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9" name="TextBox 308"/>
          <p:cNvSpPr txBox="1"/>
          <p:nvPr/>
        </p:nvSpPr>
        <p:spPr>
          <a:xfrm>
            <a:off x="803084" y="6227468"/>
            <a:ext cx="2861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Event rates are KM estimates (%)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5D64ED-FC15-404B-9475-EC6200F734D7}"/>
              </a:ext>
            </a:extLst>
          </p:cNvPr>
          <p:cNvSpPr txBox="1"/>
          <p:nvPr/>
        </p:nvSpPr>
        <p:spPr>
          <a:xfrm>
            <a:off x="811100" y="6464092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P-value is for interaction</a:t>
            </a:r>
          </a:p>
        </p:txBody>
      </p:sp>
    </p:spTree>
    <p:extLst>
      <p:ext uri="{BB962C8B-B14F-4D97-AF65-F5344CB8AC3E}">
        <p14:creationId xmlns:p14="http://schemas.microsoft.com/office/powerpoint/2010/main" val="3082711198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503875"/>
              </p:ext>
            </p:extLst>
          </p:nvPr>
        </p:nvGraphicFramePr>
        <p:xfrm>
          <a:off x="272375" y="1486175"/>
          <a:ext cx="11692646" cy="48988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80266">
                  <a:extLst>
                    <a:ext uri="{9D8B030D-6E8A-4147-A177-3AD203B41FA5}">
                      <a16:colId xmlns:a16="http://schemas.microsoft.com/office/drawing/2014/main" val="1763712971"/>
                    </a:ext>
                  </a:extLst>
                </a:gridCol>
                <a:gridCol w="3547376">
                  <a:extLst>
                    <a:ext uri="{9D8B030D-6E8A-4147-A177-3AD203B41FA5}">
                      <a16:colId xmlns:a16="http://schemas.microsoft.com/office/drawing/2014/main" val="92774072"/>
                    </a:ext>
                  </a:extLst>
                </a:gridCol>
                <a:gridCol w="1643974">
                  <a:extLst>
                    <a:ext uri="{9D8B030D-6E8A-4147-A177-3AD203B41FA5}">
                      <a16:colId xmlns:a16="http://schemas.microsoft.com/office/drawing/2014/main" val="2713270009"/>
                    </a:ext>
                  </a:extLst>
                </a:gridCol>
                <a:gridCol w="1624520">
                  <a:extLst>
                    <a:ext uri="{9D8B030D-6E8A-4147-A177-3AD203B41FA5}">
                      <a16:colId xmlns:a16="http://schemas.microsoft.com/office/drawing/2014/main" val="2179101493"/>
                    </a:ext>
                  </a:extLst>
                </a:gridCol>
                <a:gridCol w="2666277">
                  <a:extLst>
                    <a:ext uri="{9D8B030D-6E8A-4147-A177-3AD203B41FA5}">
                      <a16:colId xmlns:a16="http://schemas.microsoft.com/office/drawing/2014/main" val="2703761677"/>
                    </a:ext>
                  </a:extLst>
                </a:gridCol>
                <a:gridCol w="1030233">
                  <a:extLst>
                    <a:ext uri="{9D8B030D-6E8A-4147-A177-3AD203B41FA5}">
                      <a16:colId xmlns:a16="http://schemas.microsoft.com/office/drawing/2014/main" val="1838095680"/>
                    </a:ext>
                  </a:extLst>
                </a:gridCol>
              </a:tblGrid>
              <a:tr h="8474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FE00"/>
                          </a:solidFill>
                        </a:rPr>
                        <a:t>Order of Testing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Endpoint</a:t>
                      </a:r>
                    </a:p>
                  </a:txBody>
                  <a:tcPr marL="86360" marR="86360" anchor="ctr"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TAVR (N=496)</a:t>
                      </a:r>
                    </a:p>
                  </a:txBody>
                  <a:tcPr marL="86360" marR="86360" anchor="ctr"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Surgery (N=454)</a:t>
                      </a:r>
                    </a:p>
                  </a:txBody>
                  <a:tcPr marL="86360" marR="86360" anchor="ctr"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Treatment Effect</a:t>
                      </a:r>
                      <a:r>
                        <a:rPr lang="en-US" sz="20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[95% CI]</a:t>
                      </a:r>
                    </a:p>
                  </a:txBody>
                  <a:tcPr marL="86360" marR="86360" anchor="ctr"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P-value</a:t>
                      </a:r>
                    </a:p>
                  </a:txBody>
                  <a:tcPr marL="86360" marR="86360" anchor="ctr"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899173"/>
                  </a:ext>
                </a:extLst>
              </a:tr>
              <a:tr h="6084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New onset atrial fibrillation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at 30 days 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5.0%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39.5%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0.10 [0.06, 0.16]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51667"/>
                  </a:ext>
                </a:extLst>
              </a:tr>
              <a:tr h="6084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 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Length of index hospitalization (days)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3.0 (2.0, 3.0)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7.0 (6.0, 8.0)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-4.0 [-4.0,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-3.0]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FF05"/>
                        </a:solidFill>
                      </a:endParaRP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868786"/>
                  </a:ext>
                </a:extLst>
              </a:tr>
              <a:tr h="6084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All-cause death, all stroke, or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rehospitalizations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at 1 year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8.5%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15.1%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0.54 [0.37, 0.79]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FF05"/>
                        </a:solidFill>
                      </a:endParaRP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851288"/>
                  </a:ext>
                </a:extLst>
              </a:tr>
              <a:tr h="6084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Death, KCCQ &lt; 45 or KCCQ decrease from baseline ≥ 10 points at 30 days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3.9%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30.6%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-26.7% [-31.4%, -22.1%]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FF05"/>
                        </a:solidFill>
                      </a:endParaRP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341066"/>
                  </a:ext>
                </a:extLst>
              </a:tr>
              <a:tr h="6084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Death or all stroke at 30 days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1.0%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3.3%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0.30 [0.11, 0.83]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FF05"/>
                        </a:solidFill>
                      </a:endParaRP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50356"/>
                  </a:ext>
                </a:extLst>
              </a:tr>
              <a:tr h="6084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All stroke at 30 days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0.6%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2.4%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0.25 [0.07, 0.88]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FF05"/>
                        </a:solidFill>
                      </a:endParaRP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49311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3C2911C-7E56-40D1-9E1F-32A1891BD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736" y="155575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Pre-specified Secondary Endpoints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i="1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to Multiplicity Adjustment</a:t>
            </a:r>
            <a:endParaRPr lang="en-US" sz="4400" dirty="0">
              <a:solidFill>
                <a:srgbClr val="85F5E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5D64ED-FC15-404B-9475-EC6200F734D7}"/>
              </a:ext>
            </a:extLst>
          </p:cNvPr>
          <p:cNvSpPr txBox="1"/>
          <p:nvPr/>
        </p:nvSpPr>
        <p:spPr>
          <a:xfrm>
            <a:off x="645886" y="6386268"/>
            <a:ext cx="10900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P-value is</a:t>
            </a:r>
            <a:r>
              <a:rPr lang="en-US" sz="1400" dirty="0">
                <a:solidFill>
                  <a:srgbClr val="FFFFFF"/>
                </a:solidFill>
                <a:latin typeface="Arial"/>
              </a:rPr>
              <a:t> Log-Rank test for items 1, 3, 5 and 6; P-value is Wilcoxon Rank-Sum Test for item 2; P-value is Fisher’s Exact test for item 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148787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674076"/>
              </p:ext>
            </p:extLst>
          </p:nvPr>
        </p:nvGraphicFramePr>
        <p:xfrm>
          <a:off x="272375" y="1486175"/>
          <a:ext cx="11692646" cy="48988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80266">
                  <a:extLst>
                    <a:ext uri="{9D8B030D-6E8A-4147-A177-3AD203B41FA5}">
                      <a16:colId xmlns:a16="http://schemas.microsoft.com/office/drawing/2014/main" val="1763712971"/>
                    </a:ext>
                  </a:extLst>
                </a:gridCol>
                <a:gridCol w="3547376">
                  <a:extLst>
                    <a:ext uri="{9D8B030D-6E8A-4147-A177-3AD203B41FA5}">
                      <a16:colId xmlns:a16="http://schemas.microsoft.com/office/drawing/2014/main" val="92774072"/>
                    </a:ext>
                  </a:extLst>
                </a:gridCol>
                <a:gridCol w="1643974">
                  <a:extLst>
                    <a:ext uri="{9D8B030D-6E8A-4147-A177-3AD203B41FA5}">
                      <a16:colId xmlns:a16="http://schemas.microsoft.com/office/drawing/2014/main" val="2713270009"/>
                    </a:ext>
                  </a:extLst>
                </a:gridCol>
                <a:gridCol w="1624520">
                  <a:extLst>
                    <a:ext uri="{9D8B030D-6E8A-4147-A177-3AD203B41FA5}">
                      <a16:colId xmlns:a16="http://schemas.microsoft.com/office/drawing/2014/main" val="2179101493"/>
                    </a:ext>
                  </a:extLst>
                </a:gridCol>
                <a:gridCol w="2666277">
                  <a:extLst>
                    <a:ext uri="{9D8B030D-6E8A-4147-A177-3AD203B41FA5}">
                      <a16:colId xmlns:a16="http://schemas.microsoft.com/office/drawing/2014/main" val="2703761677"/>
                    </a:ext>
                  </a:extLst>
                </a:gridCol>
                <a:gridCol w="1030233">
                  <a:extLst>
                    <a:ext uri="{9D8B030D-6E8A-4147-A177-3AD203B41FA5}">
                      <a16:colId xmlns:a16="http://schemas.microsoft.com/office/drawing/2014/main" val="1838095680"/>
                    </a:ext>
                  </a:extLst>
                </a:gridCol>
              </a:tblGrid>
              <a:tr h="8474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FE00"/>
                          </a:solidFill>
                        </a:rPr>
                        <a:t>Order of Testing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Endpoint</a:t>
                      </a:r>
                    </a:p>
                  </a:txBody>
                  <a:tcPr marL="86360" marR="86360" anchor="ctr"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TAVR (N=496)</a:t>
                      </a:r>
                    </a:p>
                  </a:txBody>
                  <a:tcPr marL="86360" marR="86360" anchor="ctr"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Surgery (N=454)</a:t>
                      </a:r>
                    </a:p>
                  </a:txBody>
                  <a:tcPr marL="86360" marR="86360" anchor="ctr"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Treatment Effect</a:t>
                      </a:r>
                      <a:r>
                        <a:rPr lang="en-US" sz="20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[95% CI]</a:t>
                      </a:r>
                    </a:p>
                  </a:txBody>
                  <a:tcPr marL="86360" marR="86360" anchor="ctr"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P-value</a:t>
                      </a:r>
                    </a:p>
                  </a:txBody>
                  <a:tcPr marL="86360" marR="86360" anchor="ctr"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899173"/>
                  </a:ext>
                </a:extLst>
              </a:tr>
              <a:tr h="6084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New onset atrial fibrillation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at 30 days 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5.0%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39.5%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0.10 [0.06, 0.16]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5"/>
                          </a:solidFill>
                        </a:rPr>
                        <a:t>&lt;0.001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51667"/>
                  </a:ext>
                </a:extLst>
              </a:tr>
              <a:tr h="6084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 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Length of index hospitalization (days)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3.0 (2.0, 3.0)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7.0 (6.0, 8.0)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-4.0 [-4.0,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-3.0]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5"/>
                          </a:solidFill>
                        </a:rPr>
                        <a:t>&lt;0.001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868786"/>
                  </a:ext>
                </a:extLst>
              </a:tr>
              <a:tr h="6084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All-cause death, all stroke, or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rehospitalizations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at 1 year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8.5%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15.1%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0.54 [0.37, 0.79]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5"/>
                          </a:solidFill>
                        </a:rPr>
                        <a:t>0.001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851288"/>
                  </a:ext>
                </a:extLst>
              </a:tr>
              <a:tr h="6084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Death, KCCQ &lt; 45 or KCCQ decrease from baseline ≥ 10 points at 30 days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3.9%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30.6%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-26.7% [-31.4%, -22.1%]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5"/>
                          </a:solidFill>
                        </a:rPr>
                        <a:t>&lt;0.001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341066"/>
                  </a:ext>
                </a:extLst>
              </a:tr>
              <a:tr h="6084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Death or all stroke at 30 days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1.0%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3.3%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0.30 [0.11, 0.83]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5"/>
                          </a:solidFill>
                        </a:rPr>
                        <a:t>0.01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50356"/>
                  </a:ext>
                </a:extLst>
              </a:tr>
              <a:tr h="6084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All stroke at 30 days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0.6%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2.4%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0.25 [0.07, 0.88]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5"/>
                          </a:solidFill>
                        </a:rPr>
                        <a:t>0.02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49311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3C2911C-7E56-40D1-9E1F-32A1891BD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736" y="155575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Pre-specified Secondary Endpoints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i="1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to Multiplicity Adjustment</a:t>
            </a:r>
            <a:endParaRPr lang="en-US" sz="4400" dirty="0">
              <a:solidFill>
                <a:srgbClr val="85F5E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5D64ED-FC15-404B-9475-EC6200F734D7}"/>
              </a:ext>
            </a:extLst>
          </p:cNvPr>
          <p:cNvSpPr txBox="1"/>
          <p:nvPr/>
        </p:nvSpPr>
        <p:spPr>
          <a:xfrm>
            <a:off x="645886" y="6386268"/>
            <a:ext cx="10900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P-value is</a:t>
            </a:r>
            <a:r>
              <a:rPr lang="en-US" sz="1400" dirty="0">
                <a:solidFill>
                  <a:srgbClr val="FFFFFF"/>
                </a:solidFill>
                <a:latin typeface="Arial"/>
              </a:rPr>
              <a:t> Log-Rank test for items 1, 3, 5 and 6; P-value is Wilcoxon Rank-Sum Test for item 2; P-value is Fisher’s Exact test for item 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991038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31"/>
            <a:ext cx="12192000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Other Secondary Endpoints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466503"/>
              </p:ext>
            </p:extLst>
          </p:nvPr>
        </p:nvGraphicFramePr>
        <p:xfrm>
          <a:off x="576987" y="1093316"/>
          <a:ext cx="11117180" cy="51930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93980">
                  <a:extLst>
                    <a:ext uri="{9D8B030D-6E8A-4147-A177-3AD203B41FA5}">
                      <a16:colId xmlns:a16="http://schemas.microsoft.com/office/drawing/2014/main" val="1763712971"/>
                    </a:ext>
                  </a:extLst>
                </a:gridCol>
                <a:gridCol w="1356343">
                  <a:extLst>
                    <a:ext uri="{9D8B030D-6E8A-4147-A177-3AD203B41FA5}">
                      <a16:colId xmlns:a16="http://schemas.microsoft.com/office/drawing/2014/main" val="92774072"/>
                    </a:ext>
                  </a:extLst>
                </a:gridCol>
                <a:gridCol w="1429006">
                  <a:extLst>
                    <a:ext uri="{9D8B030D-6E8A-4147-A177-3AD203B41FA5}">
                      <a16:colId xmlns:a16="http://schemas.microsoft.com/office/drawing/2014/main" val="174466881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7135097"/>
                    </a:ext>
                  </a:extLst>
                </a:gridCol>
                <a:gridCol w="1392674">
                  <a:extLst>
                    <a:ext uri="{9D8B030D-6E8A-4147-A177-3AD203B41FA5}">
                      <a16:colId xmlns:a16="http://schemas.microsoft.com/office/drawing/2014/main" val="1409997057"/>
                    </a:ext>
                  </a:extLst>
                </a:gridCol>
                <a:gridCol w="1286160">
                  <a:extLst>
                    <a:ext uri="{9D8B030D-6E8A-4147-A177-3AD203B41FA5}">
                      <a16:colId xmlns:a16="http://schemas.microsoft.com/office/drawing/2014/main" val="1521501529"/>
                    </a:ext>
                  </a:extLst>
                </a:gridCol>
                <a:gridCol w="1208546">
                  <a:extLst>
                    <a:ext uri="{9D8B030D-6E8A-4147-A177-3AD203B41FA5}">
                      <a16:colId xmlns:a16="http://schemas.microsoft.com/office/drawing/2014/main" val="3926742781"/>
                    </a:ext>
                  </a:extLst>
                </a:gridCol>
              </a:tblGrid>
              <a:tr h="462990">
                <a:tc row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Outcomes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85F5E9"/>
                          </a:solidFill>
                        </a:rPr>
                        <a:t>   </a:t>
                      </a:r>
                      <a:r>
                        <a:rPr lang="en-US" u="none" dirty="0">
                          <a:solidFill>
                            <a:srgbClr val="85F5E9"/>
                          </a:solidFill>
                        </a:rPr>
                        <a:t>30 Days</a:t>
                      </a: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0D44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0D44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u="none" dirty="0">
                          <a:solidFill>
                            <a:srgbClr val="85F5E9"/>
                          </a:solidFill>
                        </a:rPr>
                        <a:t>1 Year</a:t>
                      </a: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0D44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0D44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899173"/>
                  </a:ext>
                </a:extLst>
              </a:tr>
              <a:tr h="81023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44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TAVR 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(N=496)</a:t>
                      </a: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Surgery 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(N=454)</a:t>
                      </a:r>
                    </a:p>
                  </a:txBody>
                  <a:tcPr marL="86360" marR="86360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P-value</a:t>
                      </a:r>
                    </a:p>
                  </a:txBody>
                  <a:tcPr marL="86360" marR="8636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TAVR 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(N=496)</a:t>
                      </a: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Surgery 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(N=454)</a:t>
                      </a:r>
                    </a:p>
                  </a:txBody>
                  <a:tcPr marL="86360" marR="86360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P-value</a:t>
                      </a:r>
                    </a:p>
                  </a:txBody>
                  <a:tcPr marL="86360" marR="86360" anchor="ctr"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367707"/>
                  </a:ext>
                </a:extLst>
              </a:tr>
              <a:tr h="43937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Bleeding - Life-threat/Major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3.6% (18)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24.5% (111)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1FE00"/>
                          </a:solidFill>
                        </a:rPr>
                        <a:t>&lt;0.001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7.7% (38) 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25.9% (117)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1FE00"/>
                          </a:solidFill>
                        </a:rPr>
                        <a:t>&lt;0.001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51667"/>
                  </a:ext>
                </a:extLst>
              </a:tr>
              <a:tr h="44031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Major Vascular 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Complics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2.2% (11)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1.5% (7)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0.45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2.8% (14)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1.5% (7)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0.19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868786"/>
                  </a:ext>
                </a:extLst>
              </a:tr>
              <a:tr h="429812">
                <a:tc>
                  <a:txBody>
                    <a:bodyPr/>
                    <a:lstStyle/>
                    <a:p>
                      <a:pPr marL="12" lvl="1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AKI - stage 2 or 3*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0.4% (2)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1.8% (8)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0.4% (2)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1.8% (8)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341066"/>
                  </a:ext>
                </a:extLst>
              </a:tr>
              <a:tr h="429812">
                <a:tc>
                  <a:txBody>
                    <a:bodyPr/>
                    <a:lstStyle/>
                    <a:p>
                      <a:pPr marL="12" lvl="1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PPM (incl baseline)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6.5% (32)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4.0% (18)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7.3% (36)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5.4% (24)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0.21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50356"/>
                  </a:ext>
                </a:extLst>
              </a:tr>
              <a:tr h="429812">
                <a:tc>
                  <a:txBody>
                    <a:bodyPr/>
                    <a:lstStyle/>
                    <a:p>
                      <a:pPr marL="12" lvl="1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LBBB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22.0% (106)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8.0% (35)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1FE00"/>
                          </a:solidFill>
                        </a:rPr>
                        <a:t>&lt;0.001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23.7% (114)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8.0% (35)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1FE00"/>
                          </a:solidFill>
                        </a:rPr>
                        <a:t>&lt;0.001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615282"/>
                  </a:ext>
                </a:extLst>
              </a:tr>
              <a:tr h="429812">
                <a:tc>
                  <a:txBody>
                    <a:bodyPr/>
                    <a:lstStyle/>
                    <a:p>
                      <a:pPr lvl="0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Coronary Obstruction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0.2% (1)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0.7% (3)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0.28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0.2% (1)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0.7% (3)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0.28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666109"/>
                  </a:ext>
                </a:extLst>
              </a:tr>
              <a:tr h="440313">
                <a:tc>
                  <a:txBody>
                    <a:bodyPr/>
                    <a:lstStyle/>
                    <a:p>
                      <a:pPr marL="12" lvl="1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 Re-intervention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 (0)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 (0)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0.6% (3)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0.5% (2)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0.76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655101"/>
                  </a:ext>
                </a:extLst>
              </a:tr>
              <a:tr h="440313">
                <a:tc>
                  <a:txBody>
                    <a:bodyPr/>
                    <a:lstStyle/>
                    <a:p>
                      <a:pPr marL="23" lvl="1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Endocarditis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 (0)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0.2% (1)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0.29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0.2% (1)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0.5% (2)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0.49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417700"/>
                  </a:ext>
                </a:extLst>
              </a:tr>
              <a:tr h="440313">
                <a:tc>
                  <a:txBody>
                    <a:bodyPr/>
                    <a:lstStyle/>
                    <a:p>
                      <a:pPr marL="23" lvl="1" algn="l" defTabSz="457200" rtl="0" eaLnBrk="1" latinLnBrk="0" hangingPunct="1"/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Asymp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Valve Thrombosis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0.2% (1)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 (0)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0.34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1.0% (5)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0.2% (1)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0.13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78166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8280" y="6286405"/>
            <a:ext cx="71368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Event rates are KM estimates (%) and p-values are based on Log-Rank test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Event rates are incidence rates and p-value is Fisher’s Exact test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692153-B71C-4353-A759-BDA59C391882}"/>
              </a:ext>
            </a:extLst>
          </p:cNvPr>
          <p:cNvGrpSpPr/>
          <p:nvPr/>
        </p:nvGrpSpPr>
        <p:grpSpPr>
          <a:xfrm>
            <a:off x="4138342" y="1461177"/>
            <a:ext cx="3573375" cy="144999"/>
            <a:chOff x="4078708" y="1292729"/>
            <a:chExt cx="3573375" cy="14499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B96644E-DB18-42E9-8E13-4DE4120D88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78708" y="1299418"/>
              <a:ext cx="357337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5F5E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410B1C-02C4-4318-95B9-FCF6284FD48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92896" y="1294711"/>
              <a:ext cx="0" cy="1430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5F5E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1C37FAD-82ED-43FA-816E-D4E6E0B9F7A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36039" y="1292729"/>
              <a:ext cx="0" cy="1430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5F5E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91F320-A5FF-4F13-9ACD-14C90E791D13}"/>
              </a:ext>
            </a:extLst>
          </p:cNvPr>
          <p:cNvGrpSpPr/>
          <p:nvPr/>
        </p:nvGrpSpPr>
        <p:grpSpPr>
          <a:xfrm>
            <a:off x="8018192" y="1461177"/>
            <a:ext cx="3573375" cy="144999"/>
            <a:chOff x="4078708" y="1292729"/>
            <a:chExt cx="3573375" cy="14499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78A5EFF-0C3D-40DE-93BA-F39101040D5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78708" y="1299418"/>
              <a:ext cx="357337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5F5E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B67D502-404E-43F5-83F5-75919EE830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92739" y="1294711"/>
              <a:ext cx="0" cy="1430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5F5E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4094A17-DB8F-4AA0-ADA1-FD6416DE82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36039" y="1292729"/>
              <a:ext cx="0" cy="1430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5F5E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61711602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789667" y="1228366"/>
          <a:ext cx="10164725" cy="466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89668" y="5817065"/>
          <a:ext cx="884535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961">
                  <a:extLst>
                    <a:ext uri="{9D8B030D-6E8A-4147-A177-3AD203B41FA5}">
                      <a16:colId xmlns:a16="http://schemas.microsoft.com/office/drawing/2014/main" val="3180172618"/>
                    </a:ext>
                  </a:extLst>
                </a:gridCol>
                <a:gridCol w="1111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0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2171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Surgery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1175" indent="0" algn="l"/>
                      <a:endParaRPr lang="en-US" sz="1400" b="1" dirty="0">
                        <a:solidFill>
                          <a:srgbClr val="FFFF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1175" indent="0" algn="l"/>
                      <a:endParaRPr lang="en-US" sz="1400" b="1" dirty="0">
                        <a:solidFill>
                          <a:srgbClr val="FFFF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FF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FF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069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TAVR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1175" indent="0" algn="l"/>
                      <a:endParaRPr lang="en-US" sz="14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1175" indent="0" algn="l"/>
                      <a:endParaRPr lang="en-US" sz="14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2983047" y="4427019"/>
            <a:ext cx="6923315" cy="44382"/>
          </a:xfrm>
          <a:prstGeom prst="line">
            <a:avLst/>
          </a:prstGeom>
          <a:ln w="57150">
            <a:solidFill>
              <a:srgbClr val="F1F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14300" y="582777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441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05400" y="582777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426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68589" y="582777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390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14300" y="61891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483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5400" y="61891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490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8589" y="61891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469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587872" y="3056028"/>
            <a:ext cx="3419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5F5E9"/>
                </a:solidFill>
              </a:rPr>
              <a:t>Mean Gradient (mmHg)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2847926" y="4535978"/>
            <a:ext cx="76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11.2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2443555" y="1520137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49.4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2443555" y="180925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48.3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9488295" y="367950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13.7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9499709" y="4488158"/>
            <a:ext cx="76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11.6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628360" y="1624801"/>
            <a:ext cx="1514822" cy="679429"/>
            <a:chOff x="1733948" y="1510657"/>
            <a:chExt cx="1514822" cy="679429"/>
          </a:xfrm>
        </p:grpSpPr>
        <p:sp>
          <p:nvSpPr>
            <p:cNvPr id="27" name="Rectangle 88"/>
            <p:cNvSpPr>
              <a:spLocks noChangeArrowheads="1"/>
            </p:cNvSpPr>
            <p:nvPr/>
          </p:nvSpPr>
          <p:spPr bwMode="auto">
            <a:xfrm>
              <a:off x="2159316" y="1820754"/>
              <a:ext cx="7927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/>
                <a:t>TAVR</a:t>
              </a:r>
            </a:p>
          </p:txBody>
        </p:sp>
        <p:sp>
          <p:nvSpPr>
            <p:cNvPr id="28" name="Rectangle 89"/>
            <p:cNvSpPr>
              <a:spLocks noChangeArrowheads="1"/>
            </p:cNvSpPr>
            <p:nvPr/>
          </p:nvSpPr>
          <p:spPr bwMode="auto">
            <a:xfrm>
              <a:off x="2169949" y="1510657"/>
              <a:ext cx="10788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/>
                <a:t>Surgery</a:t>
              </a:r>
            </a:p>
          </p:txBody>
        </p:sp>
        <p:sp>
          <p:nvSpPr>
            <p:cNvPr id="29" name="Line 90"/>
            <p:cNvSpPr>
              <a:spLocks noChangeShapeType="1"/>
            </p:cNvSpPr>
            <p:nvPr/>
          </p:nvSpPr>
          <p:spPr bwMode="auto">
            <a:xfrm>
              <a:off x="1733948" y="2002907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00F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30" name="Line 91"/>
            <p:cNvSpPr>
              <a:spLocks noChangeShapeType="1"/>
            </p:cNvSpPr>
            <p:nvPr/>
          </p:nvSpPr>
          <p:spPr bwMode="auto">
            <a:xfrm>
              <a:off x="1733948" y="1692810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F1FE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1"/>
          <p:cNvSpPr txBox="1"/>
          <p:nvPr/>
        </p:nvSpPr>
        <p:spPr>
          <a:xfrm>
            <a:off x="2858631" y="378519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12.8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9858" y="5491582"/>
            <a:ext cx="164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No. of Echos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97961" y="529681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85F5E9"/>
                </a:solidFill>
              </a:rPr>
              <a:t>Baseline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31760" y="529681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85F5E9"/>
                </a:solidFill>
              </a:rPr>
              <a:t>30D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421317" y="5296817"/>
            <a:ext cx="83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85F5E9"/>
                </a:solidFill>
              </a:rPr>
              <a:t>1 Year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155575"/>
            <a:ext cx="12192000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Echocardiography Findings </a:t>
            </a:r>
            <a:br>
              <a:rPr lang="en-US" sz="3600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i="1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Gradient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28615" y="3079153"/>
            <a:ext cx="1504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FE00"/>
                </a:solidFill>
              </a:rPr>
              <a:t>P</a:t>
            </a:r>
            <a:r>
              <a:rPr lang="en-US" sz="2400" b="1" i="0" dirty="0">
                <a:solidFill>
                  <a:srgbClr val="F1FE00"/>
                </a:solidFill>
              </a:rPr>
              <a:t> &lt; 0.001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84428" y="3055093"/>
            <a:ext cx="1504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FE00"/>
                </a:solidFill>
              </a:rPr>
              <a:t>P</a:t>
            </a:r>
            <a:r>
              <a:rPr lang="en-US" sz="2400" b="1" i="0" dirty="0">
                <a:solidFill>
                  <a:srgbClr val="F1FE00"/>
                </a:solidFill>
              </a:rPr>
              <a:t> &lt; 0.001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F8FB83-8C77-4CCB-8CD1-8E69BEE1F210}"/>
              </a:ext>
            </a:extLst>
          </p:cNvPr>
          <p:cNvSpPr txBox="1"/>
          <p:nvPr/>
        </p:nvSpPr>
        <p:spPr>
          <a:xfrm>
            <a:off x="1961156" y="6531635"/>
            <a:ext cx="6394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/>
              <a:t>P-values are based on the ANCOVA for TAVR vs Surgery adjusted by baseline.</a:t>
            </a:r>
          </a:p>
        </p:txBody>
      </p:sp>
    </p:spTree>
    <p:extLst>
      <p:ext uri="{BB962C8B-B14F-4D97-AF65-F5344CB8AC3E}">
        <p14:creationId xmlns:p14="http://schemas.microsoft.com/office/powerpoint/2010/main" val="2804173339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789667" y="1228366"/>
          <a:ext cx="10164725" cy="466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89668" y="5817065"/>
          <a:ext cx="884535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961">
                  <a:extLst>
                    <a:ext uri="{9D8B030D-6E8A-4147-A177-3AD203B41FA5}">
                      <a16:colId xmlns:a16="http://schemas.microsoft.com/office/drawing/2014/main" val="3180172618"/>
                    </a:ext>
                  </a:extLst>
                </a:gridCol>
                <a:gridCol w="1111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0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2171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Surgery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1175" indent="0" algn="l"/>
                      <a:endParaRPr lang="en-US" sz="1400" b="1" dirty="0">
                        <a:solidFill>
                          <a:srgbClr val="FFFF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1175" indent="0" algn="l"/>
                      <a:endParaRPr lang="en-US" sz="1400" b="1" dirty="0">
                        <a:solidFill>
                          <a:srgbClr val="FFFF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FF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FF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069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TAVR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1175" indent="0" algn="l"/>
                      <a:endParaRPr lang="en-US" sz="14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1175" indent="0" algn="l"/>
                      <a:endParaRPr lang="en-US" sz="14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952868" y="1911710"/>
            <a:ext cx="6923315" cy="0"/>
          </a:xfrm>
          <a:prstGeom prst="line">
            <a:avLst/>
          </a:prstGeom>
          <a:ln w="57150">
            <a:solidFill>
              <a:srgbClr val="F1F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14300" y="582777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05400" y="582777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395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68589" y="582777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371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14300" y="61891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458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5400" y="61891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470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8589" y="61891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446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11109" y="3056028"/>
            <a:ext cx="2465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5F5E9"/>
                </a:solidFill>
              </a:rPr>
              <a:t>Valve Area (cm</a:t>
            </a:r>
            <a:r>
              <a:rPr lang="en-US" sz="2400" baseline="30000" dirty="0">
                <a:solidFill>
                  <a:srgbClr val="85F5E9"/>
                </a:solidFill>
              </a:rPr>
              <a:t>2</a:t>
            </a:r>
            <a:r>
              <a:rPr lang="en-US" sz="2400" dirty="0">
                <a:solidFill>
                  <a:srgbClr val="85F5E9"/>
                </a:solidFill>
              </a:rPr>
              <a:t>)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2340200" y="373011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i="0" dirty="0">
                <a:solidFill>
                  <a:schemeClr val="tx1"/>
                </a:solidFill>
              </a:rPr>
              <a:t>0.8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2828615" y="145004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</a:t>
            </a:r>
            <a:r>
              <a:rPr lang="en-US" sz="2400" b="0" i="0" dirty="0">
                <a:solidFill>
                  <a:schemeClr val="tx1"/>
                </a:solidFill>
              </a:rPr>
              <a:t>.8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2844580" y="2125928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1.7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9599943" y="144650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</a:t>
            </a:r>
            <a:r>
              <a:rPr lang="en-US" sz="2400" b="0" i="0" dirty="0">
                <a:solidFill>
                  <a:schemeClr val="tx1"/>
                </a:solidFill>
              </a:rPr>
              <a:t>.8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9600028" y="2201473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1.7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634496" y="4491496"/>
            <a:ext cx="1514822" cy="679429"/>
            <a:chOff x="1733948" y="1510657"/>
            <a:chExt cx="1514822" cy="679429"/>
          </a:xfrm>
        </p:grpSpPr>
        <p:sp>
          <p:nvSpPr>
            <p:cNvPr id="27" name="Rectangle 88"/>
            <p:cNvSpPr>
              <a:spLocks noChangeArrowheads="1"/>
            </p:cNvSpPr>
            <p:nvPr/>
          </p:nvSpPr>
          <p:spPr bwMode="auto">
            <a:xfrm>
              <a:off x="2159316" y="1820754"/>
              <a:ext cx="7927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/>
                <a:t>TAVR</a:t>
              </a:r>
            </a:p>
          </p:txBody>
        </p:sp>
        <p:sp>
          <p:nvSpPr>
            <p:cNvPr id="28" name="Rectangle 89"/>
            <p:cNvSpPr>
              <a:spLocks noChangeArrowheads="1"/>
            </p:cNvSpPr>
            <p:nvPr/>
          </p:nvSpPr>
          <p:spPr bwMode="auto">
            <a:xfrm>
              <a:off x="2169949" y="1510657"/>
              <a:ext cx="10788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/>
                <a:t>Surgery</a:t>
              </a:r>
            </a:p>
          </p:txBody>
        </p:sp>
        <p:sp>
          <p:nvSpPr>
            <p:cNvPr id="29" name="Line 90"/>
            <p:cNvSpPr>
              <a:spLocks noChangeShapeType="1"/>
            </p:cNvSpPr>
            <p:nvPr/>
          </p:nvSpPr>
          <p:spPr bwMode="auto">
            <a:xfrm>
              <a:off x="1733948" y="2002907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00F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30" name="Line 91"/>
            <p:cNvSpPr>
              <a:spLocks noChangeShapeType="1"/>
            </p:cNvSpPr>
            <p:nvPr/>
          </p:nvSpPr>
          <p:spPr bwMode="auto">
            <a:xfrm>
              <a:off x="1733948" y="1692810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F1FE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1"/>
          <p:cNvSpPr txBox="1"/>
          <p:nvPr/>
        </p:nvSpPr>
        <p:spPr>
          <a:xfrm>
            <a:off x="1926474" y="303085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i="0" dirty="0">
                <a:solidFill>
                  <a:schemeClr val="tx1"/>
                </a:solidFill>
              </a:rPr>
              <a:t>0.8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9858" y="5491582"/>
            <a:ext cx="164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No. of Echos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97961" y="529681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85F5E9"/>
                </a:solidFill>
              </a:rPr>
              <a:t>Baseline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31760" y="529681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85F5E9"/>
                </a:solidFill>
              </a:rPr>
              <a:t>30D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421317" y="5296817"/>
            <a:ext cx="83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85F5E9"/>
                </a:solidFill>
              </a:rPr>
              <a:t>1 Year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155575"/>
            <a:ext cx="12192000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Echocardiography Findings </a:t>
            </a:r>
            <a:br>
              <a:rPr lang="en-US" sz="3600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i="1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Aortic Valve Area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59458" y="2626177"/>
            <a:ext cx="1333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 = 0.05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28615" y="2651643"/>
            <a:ext cx="1333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FE00"/>
                </a:solidFill>
              </a:rPr>
              <a:t>P</a:t>
            </a:r>
            <a:r>
              <a:rPr lang="en-US" sz="2400" b="1" i="0" dirty="0">
                <a:solidFill>
                  <a:srgbClr val="F1FE00"/>
                </a:solidFill>
              </a:rPr>
              <a:t> = 0.04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F8FB83-8C77-4CCB-8CD1-8E69BEE1F210}"/>
              </a:ext>
            </a:extLst>
          </p:cNvPr>
          <p:cNvSpPr txBox="1"/>
          <p:nvPr/>
        </p:nvSpPr>
        <p:spPr>
          <a:xfrm>
            <a:off x="1961156" y="6531635"/>
            <a:ext cx="6394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/>
              <a:t>P-values are based on the ANCOVA for TAVR vs Surgery adjusted by baseline.</a:t>
            </a:r>
          </a:p>
        </p:txBody>
      </p:sp>
    </p:spTree>
    <p:extLst>
      <p:ext uri="{BB962C8B-B14F-4D97-AF65-F5344CB8AC3E}">
        <p14:creationId xmlns:p14="http://schemas.microsoft.com/office/powerpoint/2010/main" val="1518561813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97457813"/>
              </p:ext>
            </p:extLst>
          </p:nvPr>
        </p:nvGraphicFramePr>
        <p:xfrm>
          <a:off x="580553" y="1842805"/>
          <a:ext cx="5278826" cy="5044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8862"/>
            <a:ext cx="12192000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PARTNER Trials </a:t>
            </a:r>
            <a:br>
              <a:rPr lang="en-US" sz="3600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i="1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Valve Size Distribution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62708706"/>
              </p:ext>
            </p:extLst>
          </p:nvPr>
        </p:nvGraphicFramePr>
        <p:xfrm>
          <a:off x="6190185" y="1492792"/>
          <a:ext cx="704215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350646" y="362556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of Patients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5287550" y="3625565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of Patients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0755" y="1592381"/>
            <a:ext cx="90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29mm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257842" y="1685260"/>
            <a:ext cx="202913" cy="183575"/>
          </a:xfrm>
          <a:prstGeom prst="rect">
            <a:avLst/>
          </a:prstGeom>
          <a:solidFill>
            <a:srgbClr val="F1FE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321771" y="1685260"/>
            <a:ext cx="202913" cy="183575"/>
          </a:xfrm>
          <a:prstGeom prst="rect">
            <a:avLst/>
          </a:prstGeom>
          <a:solidFill>
            <a:srgbClr val="85F5E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361861" y="1685260"/>
            <a:ext cx="202913" cy="183575"/>
          </a:xfrm>
          <a:prstGeom prst="rect">
            <a:avLst/>
          </a:prstGeom>
          <a:solidFill>
            <a:srgbClr val="FFAD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374462" y="1685260"/>
            <a:ext cx="202913" cy="183575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684" y="1592376"/>
            <a:ext cx="93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26mm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69524" y="1592376"/>
            <a:ext cx="94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23mm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69512" y="1592381"/>
            <a:ext cx="97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20mm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09049" y="2009477"/>
            <a:ext cx="90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29mm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626445" y="2102356"/>
            <a:ext cx="202913" cy="183575"/>
          </a:xfrm>
          <a:prstGeom prst="rect">
            <a:avLst/>
          </a:prstGeom>
          <a:solidFill>
            <a:srgbClr val="F1FE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626445" y="2410498"/>
            <a:ext cx="202913" cy="183575"/>
          </a:xfrm>
          <a:prstGeom prst="rect">
            <a:avLst/>
          </a:prstGeom>
          <a:solidFill>
            <a:srgbClr val="6FBD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0626445" y="2718640"/>
            <a:ext cx="202913" cy="183575"/>
          </a:xfrm>
          <a:prstGeom prst="rect">
            <a:avLst/>
          </a:prstGeom>
          <a:solidFill>
            <a:srgbClr val="85F5E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0626445" y="3026782"/>
            <a:ext cx="202913" cy="18357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09049" y="2317619"/>
            <a:ext cx="93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27mm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09049" y="2625761"/>
            <a:ext cx="94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25mm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09049" y="2933903"/>
            <a:ext cx="97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23mm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0626445" y="3334924"/>
            <a:ext cx="202913" cy="183575"/>
          </a:xfrm>
          <a:prstGeom prst="rect">
            <a:avLst/>
          </a:prstGeom>
          <a:solidFill>
            <a:srgbClr val="2882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0626445" y="3643066"/>
            <a:ext cx="202913" cy="183575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0626445" y="3951210"/>
            <a:ext cx="202913" cy="183575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09049" y="3242045"/>
            <a:ext cx="93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21mm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809049" y="3550187"/>
            <a:ext cx="94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19mm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809049" y="3858331"/>
            <a:ext cx="97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17mm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09227" y="581609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3.9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00268" y="581609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2.2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72044" y="1596157"/>
            <a:ext cx="553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F1FE00"/>
                </a:solidFill>
              </a:rPr>
              <a:t>0.5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93085" y="159615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F1FE00"/>
                </a:solidFill>
              </a:rPr>
              <a:t>0.9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03943" y="587959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128035738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716100" y="1338852"/>
          <a:ext cx="9848147" cy="481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8"/>
          <p:cNvSpPr txBox="1">
            <a:spLocks noChangeArrowheads="1"/>
          </p:cNvSpPr>
          <p:nvPr/>
        </p:nvSpPr>
        <p:spPr bwMode="auto">
          <a:xfrm rot="16200000">
            <a:off x="-1181068" y="3373763"/>
            <a:ext cx="32993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Percentage of Patients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22757" y="5956569"/>
            <a:ext cx="1058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Year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08334" y="5952009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 Days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0453569" y="2226043"/>
            <a:ext cx="1735428" cy="985616"/>
            <a:chOff x="10518157" y="2334331"/>
            <a:chExt cx="1735428" cy="985616"/>
          </a:xfrm>
        </p:grpSpPr>
        <p:sp>
          <p:nvSpPr>
            <p:cNvPr id="37" name="TextBox 36"/>
            <p:cNvSpPr txBox="1"/>
            <p:nvPr/>
          </p:nvSpPr>
          <p:spPr>
            <a:xfrm>
              <a:off x="10700760" y="2334331"/>
              <a:ext cx="1351857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≥ Moderate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0518157" y="2427210"/>
              <a:ext cx="202913" cy="183575"/>
            </a:xfrm>
            <a:prstGeom prst="rect">
              <a:avLst/>
            </a:prstGeom>
            <a:solidFill>
              <a:srgbClr val="F1FE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pitchFamily="-111" charset="-128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0518157" y="2735352"/>
              <a:ext cx="202913" cy="183575"/>
            </a:xfrm>
            <a:prstGeom prst="rect">
              <a:avLst/>
            </a:prstGeom>
            <a:solidFill>
              <a:srgbClr val="6FBDE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pitchFamily="-111" charset="-128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0518157" y="3043494"/>
              <a:ext cx="202913" cy="183575"/>
            </a:xfrm>
            <a:prstGeom prst="rect">
              <a:avLst/>
            </a:prstGeom>
            <a:solidFill>
              <a:srgbClr val="FFADA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pitchFamily="-111" charset="-128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700761" y="2642473"/>
              <a:ext cx="938634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Mild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700761" y="2950615"/>
              <a:ext cx="1552824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None/Trace</a:t>
              </a: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912286" y="155575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Paravalvular Regurgitation</a:t>
            </a:r>
            <a:endParaRPr lang="en-US" sz="3600" dirty="0">
              <a:solidFill>
                <a:srgbClr val="85F5E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4F97DA-E435-47BA-94ED-D5A52D9D8E92}"/>
              </a:ext>
            </a:extLst>
          </p:cNvPr>
          <p:cNvSpPr txBox="1"/>
          <p:nvPr/>
        </p:nvSpPr>
        <p:spPr>
          <a:xfrm>
            <a:off x="709928" y="6504980"/>
            <a:ext cx="423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P-values are based on the Wilcoxon rank-sum test.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97755" y="1404785"/>
            <a:ext cx="553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47571" y="1386318"/>
            <a:ext cx="553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57512" y="1400029"/>
            <a:ext cx="553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0FEB13-153B-4732-94DF-A6DC5DD9DADB}"/>
              </a:ext>
            </a:extLst>
          </p:cNvPr>
          <p:cNvSpPr txBox="1"/>
          <p:nvPr/>
        </p:nvSpPr>
        <p:spPr>
          <a:xfrm>
            <a:off x="2473380" y="975639"/>
            <a:ext cx="3322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≥ mod PVR: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 = 0.13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78E8FD-21D2-4E3D-9746-8CF1FFB497E4}"/>
              </a:ext>
            </a:extLst>
          </p:cNvPr>
          <p:cNvSpPr txBox="1"/>
          <p:nvPr/>
        </p:nvSpPr>
        <p:spPr>
          <a:xfrm>
            <a:off x="6208432" y="978139"/>
            <a:ext cx="3322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≥ mod PVR: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 = 1.00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58DA66-BB40-49A4-8BD2-3EF6F5B7A52E}"/>
              </a:ext>
            </a:extLst>
          </p:cNvPr>
          <p:cNvSpPr txBox="1"/>
          <p:nvPr/>
        </p:nvSpPr>
        <p:spPr>
          <a:xfrm>
            <a:off x="4099663" y="1407285"/>
            <a:ext cx="553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42382540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716100" y="1338852"/>
          <a:ext cx="9848147" cy="481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8"/>
          <p:cNvSpPr txBox="1">
            <a:spLocks noChangeArrowheads="1"/>
          </p:cNvSpPr>
          <p:nvPr/>
        </p:nvSpPr>
        <p:spPr bwMode="auto">
          <a:xfrm rot="16200000">
            <a:off x="-1181068" y="3373763"/>
            <a:ext cx="32993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Percentage of Patients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22757" y="5956569"/>
            <a:ext cx="1058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Year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08334" y="5952009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 Days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0453569" y="2226043"/>
            <a:ext cx="1735428" cy="985616"/>
            <a:chOff x="10518157" y="2334331"/>
            <a:chExt cx="1735428" cy="985616"/>
          </a:xfrm>
        </p:grpSpPr>
        <p:sp>
          <p:nvSpPr>
            <p:cNvPr id="37" name="TextBox 36"/>
            <p:cNvSpPr txBox="1"/>
            <p:nvPr/>
          </p:nvSpPr>
          <p:spPr>
            <a:xfrm>
              <a:off x="10700760" y="2334331"/>
              <a:ext cx="1351857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≥ Moderate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0518157" y="2427210"/>
              <a:ext cx="202913" cy="183575"/>
            </a:xfrm>
            <a:prstGeom prst="rect">
              <a:avLst/>
            </a:prstGeom>
            <a:solidFill>
              <a:srgbClr val="F1FE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pitchFamily="-111" charset="-128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0518157" y="2735352"/>
              <a:ext cx="202913" cy="183575"/>
            </a:xfrm>
            <a:prstGeom prst="rect">
              <a:avLst/>
            </a:prstGeom>
            <a:solidFill>
              <a:srgbClr val="6FBDE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pitchFamily="-111" charset="-128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0518157" y="3043494"/>
              <a:ext cx="202913" cy="183575"/>
            </a:xfrm>
            <a:prstGeom prst="rect">
              <a:avLst/>
            </a:prstGeom>
            <a:solidFill>
              <a:srgbClr val="FFADA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pitchFamily="-111" charset="-128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700761" y="2642473"/>
              <a:ext cx="938634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Mild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700761" y="2950615"/>
              <a:ext cx="1552824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None/Trace</a:t>
              </a: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912286" y="155575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Paravalvular Regurgitation</a:t>
            </a:r>
            <a:endParaRPr lang="en-US" sz="3600" dirty="0">
              <a:solidFill>
                <a:srgbClr val="85F5E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4F97DA-E435-47BA-94ED-D5A52D9D8E92}"/>
              </a:ext>
            </a:extLst>
          </p:cNvPr>
          <p:cNvSpPr txBox="1"/>
          <p:nvPr/>
        </p:nvSpPr>
        <p:spPr>
          <a:xfrm>
            <a:off x="709928" y="6504980"/>
            <a:ext cx="423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P-values are based on the Wilcoxon rank-sum test.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97755" y="1404785"/>
            <a:ext cx="553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47571" y="1386318"/>
            <a:ext cx="553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57512" y="1400029"/>
            <a:ext cx="553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9799C7-BD6B-4FF6-9A13-4087BF8D8BB6}"/>
              </a:ext>
            </a:extLst>
          </p:cNvPr>
          <p:cNvSpPr txBox="1"/>
          <p:nvPr/>
        </p:nvSpPr>
        <p:spPr>
          <a:xfrm>
            <a:off x="2473380" y="951575"/>
            <a:ext cx="3322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mild PVR: P &lt; 0.001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715F65-AE86-44F3-A0D7-01F1925AB555}"/>
              </a:ext>
            </a:extLst>
          </p:cNvPr>
          <p:cNvSpPr txBox="1"/>
          <p:nvPr/>
        </p:nvSpPr>
        <p:spPr>
          <a:xfrm>
            <a:off x="6208432" y="954075"/>
            <a:ext cx="3322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mild PVR: P &lt; 0.001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3A0851-7DEC-4378-BA47-7C41713BD26B}"/>
              </a:ext>
            </a:extLst>
          </p:cNvPr>
          <p:cNvSpPr txBox="1"/>
          <p:nvPr/>
        </p:nvSpPr>
        <p:spPr>
          <a:xfrm>
            <a:off x="4099663" y="1407285"/>
            <a:ext cx="553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0291684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7F2035A-4928-4010-967C-183AC072931C}"/>
              </a:ext>
            </a:extLst>
          </p:cNvPr>
          <p:cNvSpPr/>
          <p:nvPr/>
        </p:nvSpPr>
        <p:spPr>
          <a:xfrm>
            <a:off x="1425519" y="4700417"/>
            <a:ext cx="3265155" cy="1702882"/>
          </a:xfrm>
          <a:custGeom>
            <a:avLst/>
            <a:gdLst>
              <a:gd name="connsiteX0" fmla="*/ 0 w 2628824"/>
              <a:gd name="connsiteY0" fmla="*/ 170288 h 1702882"/>
              <a:gd name="connsiteX1" fmla="*/ 170288 w 2628824"/>
              <a:gd name="connsiteY1" fmla="*/ 0 h 1702882"/>
              <a:gd name="connsiteX2" fmla="*/ 2458536 w 2628824"/>
              <a:gd name="connsiteY2" fmla="*/ 0 h 1702882"/>
              <a:gd name="connsiteX3" fmla="*/ 2628824 w 2628824"/>
              <a:gd name="connsiteY3" fmla="*/ 170288 h 1702882"/>
              <a:gd name="connsiteX4" fmla="*/ 2628824 w 2628824"/>
              <a:gd name="connsiteY4" fmla="*/ 1532594 h 1702882"/>
              <a:gd name="connsiteX5" fmla="*/ 2458536 w 2628824"/>
              <a:gd name="connsiteY5" fmla="*/ 1702882 h 1702882"/>
              <a:gd name="connsiteX6" fmla="*/ 170288 w 2628824"/>
              <a:gd name="connsiteY6" fmla="*/ 1702882 h 1702882"/>
              <a:gd name="connsiteX7" fmla="*/ 0 w 2628824"/>
              <a:gd name="connsiteY7" fmla="*/ 1532594 h 1702882"/>
              <a:gd name="connsiteX8" fmla="*/ 0 w 2628824"/>
              <a:gd name="connsiteY8" fmla="*/ 170288 h 170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8824" h="1702882">
                <a:moveTo>
                  <a:pt x="0" y="170288"/>
                </a:moveTo>
                <a:cubicBezTo>
                  <a:pt x="0" y="76241"/>
                  <a:pt x="76241" y="0"/>
                  <a:pt x="170288" y="0"/>
                </a:cubicBezTo>
                <a:lnTo>
                  <a:pt x="2458536" y="0"/>
                </a:lnTo>
                <a:cubicBezTo>
                  <a:pt x="2552583" y="0"/>
                  <a:pt x="2628824" y="76241"/>
                  <a:pt x="2628824" y="170288"/>
                </a:cubicBezTo>
                <a:lnTo>
                  <a:pt x="2628824" y="1532594"/>
                </a:lnTo>
                <a:cubicBezTo>
                  <a:pt x="2628824" y="1626641"/>
                  <a:pt x="2552583" y="1702882"/>
                  <a:pt x="2458536" y="1702882"/>
                </a:cubicBezTo>
                <a:lnTo>
                  <a:pt x="170288" y="1702882"/>
                </a:lnTo>
                <a:cubicBezTo>
                  <a:pt x="76241" y="1702882"/>
                  <a:pt x="0" y="1626641"/>
                  <a:pt x="0" y="1532594"/>
                </a:cubicBezTo>
                <a:lnTo>
                  <a:pt x="0" y="17028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1314" tIns="638388" rIns="212667" bIns="212667" numCol="1" spcCol="1270" anchor="t" anchorCtr="0">
            <a:noAutofit/>
          </a:bodyPr>
          <a:lstStyle/>
          <a:p>
            <a:pPr marL="285750" marR="0" lvl="1" indent="-285750" algn="l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7" y="155575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Background (2)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88F578-63F6-4570-8813-CA9E966CD3B8}"/>
              </a:ext>
            </a:extLst>
          </p:cNvPr>
          <p:cNvSpPr/>
          <p:nvPr/>
        </p:nvSpPr>
        <p:spPr>
          <a:xfrm>
            <a:off x="7725625" y="4697917"/>
            <a:ext cx="3360376" cy="1702882"/>
          </a:xfrm>
          <a:custGeom>
            <a:avLst/>
            <a:gdLst>
              <a:gd name="connsiteX0" fmla="*/ 0 w 2628824"/>
              <a:gd name="connsiteY0" fmla="*/ 170288 h 1702882"/>
              <a:gd name="connsiteX1" fmla="*/ 170288 w 2628824"/>
              <a:gd name="connsiteY1" fmla="*/ 0 h 1702882"/>
              <a:gd name="connsiteX2" fmla="*/ 2458536 w 2628824"/>
              <a:gd name="connsiteY2" fmla="*/ 0 h 1702882"/>
              <a:gd name="connsiteX3" fmla="*/ 2628824 w 2628824"/>
              <a:gd name="connsiteY3" fmla="*/ 170288 h 1702882"/>
              <a:gd name="connsiteX4" fmla="*/ 2628824 w 2628824"/>
              <a:gd name="connsiteY4" fmla="*/ 1532594 h 1702882"/>
              <a:gd name="connsiteX5" fmla="*/ 2458536 w 2628824"/>
              <a:gd name="connsiteY5" fmla="*/ 1702882 h 1702882"/>
              <a:gd name="connsiteX6" fmla="*/ 170288 w 2628824"/>
              <a:gd name="connsiteY6" fmla="*/ 1702882 h 1702882"/>
              <a:gd name="connsiteX7" fmla="*/ 0 w 2628824"/>
              <a:gd name="connsiteY7" fmla="*/ 1532594 h 1702882"/>
              <a:gd name="connsiteX8" fmla="*/ 0 w 2628824"/>
              <a:gd name="connsiteY8" fmla="*/ 170288 h 170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8824" h="1702882">
                <a:moveTo>
                  <a:pt x="0" y="170288"/>
                </a:moveTo>
                <a:cubicBezTo>
                  <a:pt x="0" y="76241"/>
                  <a:pt x="76241" y="0"/>
                  <a:pt x="170288" y="0"/>
                </a:cubicBezTo>
                <a:lnTo>
                  <a:pt x="2458536" y="0"/>
                </a:lnTo>
                <a:cubicBezTo>
                  <a:pt x="2552583" y="0"/>
                  <a:pt x="2628824" y="76241"/>
                  <a:pt x="2628824" y="170288"/>
                </a:cubicBezTo>
                <a:lnTo>
                  <a:pt x="2628824" y="1532594"/>
                </a:lnTo>
                <a:cubicBezTo>
                  <a:pt x="2628824" y="1626641"/>
                  <a:pt x="2552583" y="1702882"/>
                  <a:pt x="2458536" y="1702882"/>
                </a:cubicBezTo>
                <a:lnTo>
                  <a:pt x="170288" y="1702882"/>
                </a:lnTo>
                <a:cubicBezTo>
                  <a:pt x="76241" y="1702882"/>
                  <a:pt x="0" y="1626641"/>
                  <a:pt x="0" y="1532594"/>
                </a:cubicBezTo>
                <a:lnTo>
                  <a:pt x="0" y="17028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1314" tIns="638388" rIns="212667" bIns="212667" numCol="1" spcCol="1270" anchor="t" anchorCtr="0">
            <a:noAutofit/>
          </a:bodyPr>
          <a:lstStyle/>
          <a:p>
            <a:pPr marL="285750" marR="0" lvl="1" indent="-285750" algn="l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E42C342-BC11-49AB-B40B-47CA0FFF7FEB}"/>
              </a:ext>
            </a:extLst>
          </p:cNvPr>
          <p:cNvSpPr/>
          <p:nvPr/>
        </p:nvSpPr>
        <p:spPr>
          <a:xfrm>
            <a:off x="7695643" y="1079292"/>
            <a:ext cx="3330398" cy="1702882"/>
          </a:xfrm>
          <a:custGeom>
            <a:avLst/>
            <a:gdLst>
              <a:gd name="connsiteX0" fmla="*/ 0 w 2628824"/>
              <a:gd name="connsiteY0" fmla="*/ 170288 h 1702882"/>
              <a:gd name="connsiteX1" fmla="*/ 170288 w 2628824"/>
              <a:gd name="connsiteY1" fmla="*/ 0 h 1702882"/>
              <a:gd name="connsiteX2" fmla="*/ 2458536 w 2628824"/>
              <a:gd name="connsiteY2" fmla="*/ 0 h 1702882"/>
              <a:gd name="connsiteX3" fmla="*/ 2628824 w 2628824"/>
              <a:gd name="connsiteY3" fmla="*/ 170288 h 1702882"/>
              <a:gd name="connsiteX4" fmla="*/ 2628824 w 2628824"/>
              <a:gd name="connsiteY4" fmla="*/ 1532594 h 1702882"/>
              <a:gd name="connsiteX5" fmla="*/ 2458536 w 2628824"/>
              <a:gd name="connsiteY5" fmla="*/ 1702882 h 1702882"/>
              <a:gd name="connsiteX6" fmla="*/ 170288 w 2628824"/>
              <a:gd name="connsiteY6" fmla="*/ 1702882 h 1702882"/>
              <a:gd name="connsiteX7" fmla="*/ 0 w 2628824"/>
              <a:gd name="connsiteY7" fmla="*/ 1532594 h 1702882"/>
              <a:gd name="connsiteX8" fmla="*/ 0 w 2628824"/>
              <a:gd name="connsiteY8" fmla="*/ 170288 h 170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8824" h="1702882">
                <a:moveTo>
                  <a:pt x="0" y="170288"/>
                </a:moveTo>
                <a:cubicBezTo>
                  <a:pt x="0" y="76241"/>
                  <a:pt x="76241" y="0"/>
                  <a:pt x="170288" y="0"/>
                </a:cubicBezTo>
                <a:lnTo>
                  <a:pt x="2458536" y="0"/>
                </a:lnTo>
                <a:cubicBezTo>
                  <a:pt x="2552583" y="0"/>
                  <a:pt x="2628824" y="76241"/>
                  <a:pt x="2628824" y="170288"/>
                </a:cubicBezTo>
                <a:lnTo>
                  <a:pt x="2628824" y="1532594"/>
                </a:lnTo>
                <a:cubicBezTo>
                  <a:pt x="2628824" y="1626641"/>
                  <a:pt x="2552583" y="1702882"/>
                  <a:pt x="2458536" y="1702882"/>
                </a:cubicBezTo>
                <a:lnTo>
                  <a:pt x="170288" y="1702882"/>
                </a:lnTo>
                <a:cubicBezTo>
                  <a:pt x="76241" y="1702882"/>
                  <a:pt x="0" y="1626641"/>
                  <a:pt x="0" y="1532594"/>
                </a:cubicBezTo>
                <a:lnTo>
                  <a:pt x="0" y="17028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1314" tIns="212667" rIns="212667" bIns="638388" numCol="1" spcCol="1270" anchor="t" anchorCtr="0">
            <a:noAutofit/>
          </a:bodyPr>
          <a:lstStyle/>
          <a:p>
            <a:pPr marL="285750" marR="0" lvl="1" indent="-28575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7997C2-465A-479E-B949-9EF242737523}"/>
              </a:ext>
            </a:extLst>
          </p:cNvPr>
          <p:cNvSpPr/>
          <p:nvPr/>
        </p:nvSpPr>
        <p:spPr>
          <a:xfrm>
            <a:off x="1392819" y="1142792"/>
            <a:ext cx="3233450" cy="1702882"/>
          </a:xfrm>
          <a:custGeom>
            <a:avLst/>
            <a:gdLst>
              <a:gd name="connsiteX0" fmla="*/ 0 w 2628824"/>
              <a:gd name="connsiteY0" fmla="*/ 170288 h 1702882"/>
              <a:gd name="connsiteX1" fmla="*/ 170288 w 2628824"/>
              <a:gd name="connsiteY1" fmla="*/ 0 h 1702882"/>
              <a:gd name="connsiteX2" fmla="*/ 2458536 w 2628824"/>
              <a:gd name="connsiteY2" fmla="*/ 0 h 1702882"/>
              <a:gd name="connsiteX3" fmla="*/ 2628824 w 2628824"/>
              <a:gd name="connsiteY3" fmla="*/ 170288 h 1702882"/>
              <a:gd name="connsiteX4" fmla="*/ 2628824 w 2628824"/>
              <a:gd name="connsiteY4" fmla="*/ 1532594 h 1702882"/>
              <a:gd name="connsiteX5" fmla="*/ 2458536 w 2628824"/>
              <a:gd name="connsiteY5" fmla="*/ 1702882 h 1702882"/>
              <a:gd name="connsiteX6" fmla="*/ 170288 w 2628824"/>
              <a:gd name="connsiteY6" fmla="*/ 1702882 h 1702882"/>
              <a:gd name="connsiteX7" fmla="*/ 0 w 2628824"/>
              <a:gd name="connsiteY7" fmla="*/ 1532594 h 1702882"/>
              <a:gd name="connsiteX8" fmla="*/ 0 w 2628824"/>
              <a:gd name="connsiteY8" fmla="*/ 170288 h 170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8824" h="1702882">
                <a:moveTo>
                  <a:pt x="0" y="170288"/>
                </a:moveTo>
                <a:cubicBezTo>
                  <a:pt x="0" y="76241"/>
                  <a:pt x="76241" y="0"/>
                  <a:pt x="170288" y="0"/>
                </a:cubicBezTo>
                <a:lnTo>
                  <a:pt x="2458536" y="0"/>
                </a:lnTo>
                <a:cubicBezTo>
                  <a:pt x="2552583" y="0"/>
                  <a:pt x="2628824" y="76241"/>
                  <a:pt x="2628824" y="170288"/>
                </a:cubicBezTo>
                <a:lnTo>
                  <a:pt x="2628824" y="1532594"/>
                </a:lnTo>
                <a:cubicBezTo>
                  <a:pt x="2628824" y="1626641"/>
                  <a:pt x="2552583" y="1702882"/>
                  <a:pt x="2458536" y="1702882"/>
                </a:cubicBezTo>
                <a:lnTo>
                  <a:pt x="170288" y="1702882"/>
                </a:lnTo>
                <a:cubicBezTo>
                  <a:pt x="76241" y="1702882"/>
                  <a:pt x="0" y="1626641"/>
                  <a:pt x="0" y="1532594"/>
                </a:cubicBezTo>
                <a:lnTo>
                  <a:pt x="0" y="17028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2667" tIns="212667" rIns="1001314" bIns="638388" numCol="1" spcCol="1270" anchor="t" anchorCtr="0">
            <a:noAutofit/>
          </a:bodyPr>
          <a:lstStyle/>
          <a:p>
            <a:pPr marL="285750" marR="0" lvl="1" indent="-285750" algn="l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6A71FDA-426F-47C9-A40E-6680308BA0BD}"/>
              </a:ext>
            </a:extLst>
          </p:cNvPr>
          <p:cNvSpPr/>
          <p:nvPr/>
        </p:nvSpPr>
        <p:spPr>
          <a:xfrm>
            <a:off x="6158220" y="1366879"/>
            <a:ext cx="2626020" cy="2335689"/>
          </a:xfrm>
          <a:custGeom>
            <a:avLst/>
            <a:gdLst>
              <a:gd name="connsiteX0" fmla="*/ 0 w 2335688"/>
              <a:gd name="connsiteY0" fmla="*/ 2626019 h 2626019"/>
              <a:gd name="connsiteX1" fmla="*/ 2335688 w 2335688"/>
              <a:gd name="connsiteY1" fmla="*/ 0 h 2626019"/>
              <a:gd name="connsiteX2" fmla="*/ 2335688 w 2335688"/>
              <a:gd name="connsiteY2" fmla="*/ 2626019 h 2626019"/>
              <a:gd name="connsiteX3" fmla="*/ 0 w 2335688"/>
              <a:gd name="connsiteY3" fmla="*/ 2626019 h 262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5688" h="2626019">
                <a:moveTo>
                  <a:pt x="0" y="1"/>
                </a:moveTo>
                <a:cubicBezTo>
                  <a:pt x="1289965" y="1"/>
                  <a:pt x="2335688" y="1175709"/>
                  <a:pt x="2335688" y="2626018"/>
                </a:cubicBezTo>
                <a:lnTo>
                  <a:pt x="0" y="2626018"/>
                </a:lnTo>
                <a:lnTo>
                  <a:pt x="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7" tIns="883243" rIns="968279" bIns="199137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5D2E9AF-2CD1-4F6C-A8C3-0EA7C0BAF76C}"/>
              </a:ext>
            </a:extLst>
          </p:cNvPr>
          <p:cNvSpPr/>
          <p:nvPr/>
        </p:nvSpPr>
        <p:spPr>
          <a:xfrm flipH="1">
            <a:off x="3432517" y="1369379"/>
            <a:ext cx="2626020" cy="2335689"/>
          </a:xfrm>
          <a:custGeom>
            <a:avLst/>
            <a:gdLst>
              <a:gd name="connsiteX0" fmla="*/ 0 w 2335688"/>
              <a:gd name="connsiteY0" fmla="*/ 2626019 h 2626019"/>
              <a:gd name="connsiteX1" fmla="*/ 2335688 w 2335688"/>
              <a:gd name="connsiteY1" fmla="*/ 0 h 2626019"/>
              <a:gd name="connsiteX2" fmla="*/ 2335688 w 2335688"/>
              <a:gd name="connsiteY2" fmla="*/ 2626019 h 2626019"/>
              <a:gd name="connsiteX3" fmla="*/ 0 w 2335688"/>
              <a:gd name="connsiteY3" fmla="*/ 2626019 h 262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5688" h="2626019">
                <a:moveTo>
                  <a:pt x="0" y="1"/>
                </a:moveTo>
                <a:cubicBezTo>
                  <a:pt x="1289965" y="1"/>
                  <a:pt x="2335688" y="1175709"/>
                  <a:pt x="2335688" y="2626018"/>
                </a:cubicBezTo>
                <a:lnTo>
                  <a:pt x="0" y="2626018"/>
                </a:lnTo>
                <a:lnTo>
                  <a:pt x="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7" tIns="883243" rIns="968279" bIns="199137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B302354-8D7F-46A5-A3FD-5FE0139806C4}"/>
              </a:ext>
            </a:extLst>
          </p:cNvPr>
          <p:cNvSpPr/>
          <p:nvPr/>
        </p:nvSpPr>
        <p:spPr>
          <a:xfrm rot="5400000">
            <a:off x="6229855" y="3741488"/>
            <a:ext cx="2478014" cy="2600774"/>
          </a:xfrm>
          <a:custGeom>
            <a:avLst/>
            <a:gdLst>
              <a:gd name="connsiteX0" fmla="*/ 0 w 2335688"/>
              <a:gd name="connsiteY0" fmla="*/ 2626019 h 2626019"/>
              <a:gd name="connsiteX1" fmla="*/ 2335688 w 2335688"/>
              <a:gd name="connsiteY1" fmla="*/ 0 h 2626019"/>
              <a:gd name="connsiteX2" fmla="*/ 2335688 w 2335688"/>
              <a:gd name="connsiteY2" fmla="*/ 2626019 h 2626019"/>
              <a:gd name="connsiteX3" fmla="*/ 0 w 2335688"/>
              <a:gd name="connsiteY3" fmla="*/ 2626019 h 262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5688" h="2626019">
                <a:moveTo>
                  <a:pt x="0" y="1"/>
                </a:moveTo>
                <a:cubicBezTo>
                  <a:pt x="1289965" y="1"/>
                  <a:pt x="2335688" y="1175709"/>
                  <a:pt x="2335688" y="2626018"/>
                </a:cubicBezTo>
                <a:lnTo>
                  <a:pt x="0" y="2626018"/>
                </a:lnTo>
                <a:lnTo>
                  <a:pt x="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7" tIns="883243" rIns="968279" bIns="199137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A90DE7-DE08-4AC5-8ABF-80B9B690A236}"/>
              </a:ext>
            </a:extLst>
          </p:cNvPr>
          <p:cNvSpPr/>
          <p:nvPr/>
        </p:nvSpPr>
        <p:spPr>
          <a:xfrm>
            <a:off x="4091339" y="4389578"/>
            <a:ext cx="6096000" cy="10187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High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Risk</a:t>
            </a:r>
          </a:p>
        </p:txBody>
      </p:sp>
      <p:sp>
        <p:nvSpPr>
          <p:cNvPr id="15" name="Arrow: Circular 14">
            <a:extLst>
              <a:ext uri="{FF2B5EF4-FFF2-40B4-BE49-F238E27FC236}">
                <a16:creationId xmlns:a16="http://schemas.microsoft.com/office/drawing/2014/main" id="{5ACE9DC5-7AEC-4D2D-9185-1CB5450D27DF}"/>
              </a:ext>
            </a:extLst>
          </p:cNvPr>
          <p:cNvSpPr/>
          <p:nvPr/>
        </p:nvSpPr>
        <p:spPr>
          <a:xfrm>
            <a:off x="5703215" y="3261110"/>
            <a:ext cx="795565" cy="691796"/>
          </a:xfrm>
          <a:prstGeom prst="circular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32A7B94-BD73-4653-8A79-932E74D6AE24}"/>
              </a:ext>
            </a:extLst>
          </p:cNvPr>
          <p:cNvSpPr/>
          <p:nvPr/>
        </p:nvSpPr>
        <p:spPr>
          <a:xfrm rot="16200000" flipH="1">
            <a:off x="3519137" y="3758978"/>
            <a:ext cx="2478014" cy="2600774"/>
          </a:xfrm>
          <a:custGeom>
            <a:avLst/>
            <a:gdLst>
              <a:gd name="connsiteX0" fmla="*/ 0 w 2335688"/>
              <a:gd name="connsiteY0" fmla="*/ 2626019 h 2626019"/>
              <a:gd name="connsiteX1" fmla="*/ 2335688 w 2335688"/>
              <a:gd name="connsiteY1" fmla="*/ 0 h 2626019"/>
              <a:gd name="connsiteX2" fmla="*/ 2335688 w 2335688"/>
              <a:gd name="connsiteY2" fmla="*/ 2626019 h 2626019"/>
              <a:gd name="connsiteX3" fmla="*/ 0 w 2335688"/>
              <a:gd name="connsiteY3" fmla="*/ 2626019 h 262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5688" h="2626019">
                <a:moveTo>
                  <a:pt x="0" y="1"/>
                </a:moveTo>
                <a:cubicBezTo>
                  <a:pt x="1289965" y="1"/>
                  <a:pt x="2335688" y="1175709"/>
                  <a:pt x="2335688" y="2626018"/>
                </a:cubicBezTo>
                <a:lnTo>
                  <a:pt x="0" y="2626018"/>
                </a:lnTo>
                <a:lnTo>
                  <a:pt x="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7" tIns="883243" rIns="968279" bIns="199137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Arrow: Circular 15">
            <a:extLst>
              <a:ext uri="{FF2B5EF4-FFF2-40B4-BE49-F238E27FC236}">
                <a16:creationId xmlns:a16="http://schemas.microsoft.com/office/drawing/2014/main" id="{7340D9BB-6C18-435C-A0AF-2CB17E3B0247}"/>
              </a:ext>
            </a:extLst>
          </p:cNvPr>
          <p:cNvSpPr/>
          <p:nvPr/>
        </p:nvSpPr>
        <p:spPr>
          <a:xfrm rot="10800000">
            <a:off x="5703215" y="3527185"/>
            <a:ext cx="795565" cy="691796"/>
          </a:xfrm>
          <a:prstGeom prst="circular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BBBC3B-CB61-4B01-941C-8BF56B52C5E4}"/>
              </a:ext>
            </a:extLst>
          </p:cNvPr>
          <p:cNvSpPr/>
          <p:nvPr/>
        </p:nvSpPr>
        <p:spPr>
          <a:xfrm>
            <a:off x="1884741" y="4356820"/>
            <a:ext cx="6096000" cy="10187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Interm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Risk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B9E63B-9971-45F3-A5D1-BA68E47D56B0}"/>
              </a:ext>
            </a:extLst>
          </p:cNvPr>
          <p:cNvSpPr/>
          <p:nvPr/>
        </p:nvSpPr>
        <p:spPr>
          <a:xfrm>
            <a:off x="4211259" y="2290734"/>
            <a:ext cx="6096000" cy="10187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Extreme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Risk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5D9339-B129-4EE9-ADE1-FAB11B7F566D}"/>
              </a:ext>
            </a:extLst>
          </p:cNvPr>
          <p:cNvSpPr/>
          <p:nvPr/>
        </p:nvSpPr>
        <p:spPr>
          <a:xfrm>
            <a:off x="1884741" y="2274257"/>
            <a:ext cx="6096000" cy="10187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Low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Risk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E9F74F-B07B-4016-A486-90B0BA84810B}"/>
              </a:ext>
            </a:extLst>
          </p:cNvPr>
          <p:cNvSpPr txBox="1"/>
          <p:nvPr/>
        </p:nvSpPr>
        <p:spPr>
          <a:xfrm>
            <a:off x="8498741" y="1194153"/>
            <a:ext cx="213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PARTNER 1B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9683E4-7F39-4FA9-9E85-71FB9FCA44AD}"/>
              </a:ext>
            </a:extLst>
          </p:cNvPr>
          <p:cNvSpPr txBox="1"/>
          <p:nvPr/>
        </p:nvSpPr>
        <p:spPr>
          <a:xfrm>
            <a:off x="8531221" y="5828606"/>
            <a:ext cx="213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PARTNER 1A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78922A-BC3D-42F8-9211-E8CD7144220F}"/>
              </a:ext>
            </a:extLst>
          </p:cNvPr>
          <p:cNvSpPr txBox="1"/>
          <p:nvPr/>
        </p:nvSpPr>
        <p:spPr>
          <a:xfrm>
            <a:off x="1878088" y="5828606"/>
            <a:ext cx="213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PARTNER 2A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D9772F-E2DF-46BF-93F5-8F85C5F517FE}"/>
              </a:ext>
            </a:extLst>
          </p:cNvPr>
          <p:cNvSpPr txBox="1"/>
          <p:nvPr/>
        </p:nvSpPr>
        <p:spPr>
          <a:xfrm>
            <a:off x="1815633" y="1260153"/>
            <a:ext cx="1907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PARTNER 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EF5B59-B26C-4114-9F3B-D7067A17D8A4}"/>
              </a:ext>
            </a:extLst>
          </p:cNvPr>
          <p:cNvSpPr txBox="1"/>
          <p:nvPr/>
        </p:nvSpPr>
        <p:spPr>
          <a:xfrm>
            <a:off x="8634335" y="1645569"/>
            <a:ext cx="22958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RCT 1:1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vs. Standard Rx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= 358 pts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60DB61-67A2-4DC1-9903-9FD063625669}"/>
              </a:ext>
            </a:extLst>
          </p:cNvPr>
          <p:cNvSpPr txBox="1"/>
          <p:nvPr/>
        </p:nvSpPr>
        <p:spPr>
          <a:xfrm>
            <a:off x="8696795" y="4810993"/>
            <a:ext cx="2345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RCT 1:1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vs. SAVR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= 699 pts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00D841-7926-4E01-A87E-413499044E0C}"/>
              </a:ext>
            </a:extLst>
          </p:cNvPr>
          <p:cNvSpPr txBox="1"/>
          <p:nvPr/>
        </p:nvSpPr>
        <p:spPr>
          <a:xfrm>
            <a:off x="1474037" y="4813493"/>
            <a:ext cx="2600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RCT 1:1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vs. SAVR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= 2032 pts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D928AA-77E8-41FF-8214-9129CBD396DB}"/>
              </a:ext>
            </a:extLst>
          </p:cNvPr>
          <p:cNvSpPr txBox="1"/>
          <p:nvPr/>
        </p:nvSpPr>
        <p:spPr>
          <a:xfrm>
            <a:off x="1429069" y="1714069"/>
            <a:ext cx="261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RCT 1:1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vs. Surgery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= 1000 pts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FBE0D71-05D8-4F85-8E3F-006E83EFC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35"/>
          <a:stretch/>
        </p:blipFill>
        <p:spPr>
          <a:xfrm>
            <a:off x="1428944" y="3973647"/>
            <a:ext cx="4182007" cy="2648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CAF9912-441B-4622-9975-9A7B61018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6237" y="3973647"/>
            <a:ext cx="4738267" cy="2684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4CD7314-26DF-4DAA-BBD7-21FC2D756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6237" y="1059727"/>
            <a:ext cx="4763745" cy="2527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73A74-6FC1-4360-9FDF-872DAC5F6EBF}"/>
              </a:ext>
            </a:extLst>
          </p:cNvPr>
          <p:cNvSpPr txBox="1"/>
          <p:nvPr/>
        </p:nvSpPr>
        <p:spPr>
          <a:xfrm>
            <a:off x="5636301" y="296805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169CCC-7F1A-4FF6-B6FE-687A468E846F}"/>
              </a:ext>
            </a:extLst>
          </p:cNvPr>
          <p:cNvSpPr/>
          <p:nvPr/>
        </p:nvSpPr>
        <p:spPr>
          <a:xfrm>
            <a:off x="-1263875" y="980655"/>
            <a:ext cx="404655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 w="22225">
                  <a:solidFill>
                    <a:srgbClr val="6699FF"/>
                  </a:solidFill>
                  <a:prstDash val="solid"/>
                </a:ln>
                <a:solidFill>
                  <a:srgbClr val="6699FF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39396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85089863"/>
              </p:ext>
            </p:extLst>
          </p:nvPr>
        </p:nvGraphicFramePr>
        <p:xfrm>
          <a:off x="510044" y="1898719"/>
          <a:ext cx="4372386" cy="442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28"/>
          <p:cNvSpPr txBox="1">
            <a:spLocks noChangeArrowheads="1"/>
          </p:cNvSpPr>
          <p:nvPr/>
        </p:nvSpPr>
        <p:spPr bwMode="auto">
          <a:xfrm rot="16200000">
            <a:off x="-1300112" y="3633036"/>
            <a:ext cx="3355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85F5E9"/>
                </a:solidFill>
              </a:rPr>
              <a:t>Percentage of Patients (%)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2114" y="5805342"/>
            <a:ext cx="1120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 Year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67161" y="5805342"/>
            <a:ext cx="1128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30 Days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41171" y="1195256"/>
            <a:ext cx="1976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5F5E9"/>
                </a:solidFill>
              </a:rPr>
              <a:t>NYHA </a:t>
            </a:r>
          </a:p>
          <a:p>
            <a:pPr algn="ctr"/>
            <a:r>
              <a:rPr lang="en-US" sz="2400" b="1" dirty="0">
                <a:solidFill>
                  <a:srgbClr val="85F5E9"/>
                </a:solidFill>
              </a:rPr>
              <a:t>Class II/III/IV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78648" y="2142419"/>
            <a:ext cx="2047847" cy="369336"/>
            <a:chOff x="4217204" y="6101697"/>
            <a:chExt cx="2289531" cy="387061"/>
          </a:xfrm>
        </p:grpSpPr>
        <p:sp>
          <p:nvSpPr>
            <p:cNvPr id="26" name="Rectangle 25"/>
            <p:cNvSpPr/>
            <p:nvPr/>
          </p:nvSpPr>
          <p:spPr>
            <a:xfrm>
              <a:off x="4217204" y="6235403"/>
              <a:ext cx="129583" cy="119652"/>
            </a:xfrm>
            <a:prstGeom prst="rect">
              <a:avLst/>
            </a:prstGeom>
            <a:solidFill>
              <a:srgbClr val="85F5E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06301" y="6101700"/>
              <a:ext cx="856378" cy="3870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TAVR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68979" y="6235403"/>
              <a:ext cx="129581" cy="119652"/>
            </a:xfrm>
            <a:prstGeom prst="rect">
              <a:avLst/>
            </a:prstGeom>
            <a:solidFill>
              <a:srgbClr val="F1FE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97013" y="6101697"/>
              <a:ext cx="1109722" cy="3870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Surgery</a:t>
              </a:r>
            </a:p>
          </p:txBody>
        </p:sp>
      </p:grp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171255"/>
            <a:ext cx="12192000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Functional Assessments</a:t>
            </a:r>
          </a:p>
        </p:txBody>
      </p:sp>
      <p:graphicFrame>
        <p:nvGraphicFramePr>
          <p:cNvPr id="41" name="Chart 40"/>
          <p:cNvGraphicFramePr/>
          <p:nvPr>
            <p:extLst>
              <p:ext uri="{D42A27DB-BD31-4B8C-83A1-F6EECF244321}">
                <p14:modId xmlns:p14="http://schemas.microsoft.com/office/powerpoint/2010/main" val="2527140605"/>
              </p:ext>
            </p:extLst>
          </p:nvPr>
        </p:nvGraphicFramePr>
        <p:xfrm>
          <a:off x="4838670" y="1900991"/>
          <a:ext cx="6939347" cy="570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TextBox 28"/>
          <p:cNvSpPr txBox="1">
            <a:spLocks noChangeArrowheads="1"/>
          </p:cNvSpPr>
          <p:nvPr/>
        </p:nvSpPr>
        <p:spPr bwMode="auto">
          <a:xfrm rot="16200000">
            <a:off x="2432545" y="3708084"/>
            <a:ext cx="4547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85F5E9"/>
                </a:solidFill>
              </a:rPr>
              <a:t>Percentage Change from Baseline (%)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94880" y="5807614"/>
            <a:ext cx="1120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 Year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71434" y="5807614"/>
            <a:ext cx="1128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30 Days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66508" y="1236409"/>
            <a:ext cx="2260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5F5E9"/>
                </a:solidFill>
              </a:rPr>
              <a:t>Six-Minute </a:t>
            </a:r>
          </a:p>
          <a:p>
            <a:pPr algn="ctr"/>
            <a:r>
              <a:rPr lang="en-US" sz="2400" b="1" dirty="0">
                <a:solidFill>
                  <a:srgbClr val="85F5E9"/>
                </a:solidFill>
              </a:rPr>
              <a:t>Walk Distance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175516" y="2199283"/>
            <a:ext cx="2047847" cy="369336"/>
            <a:chOff x="4217204" y="6101697"/>
            <a:chExt cx="2289531" cy="387061"/>
          </a:xfrm>
        </p:grpSpPr>
        <p:sp>
          <p:nvSpPr>
            <p:cNvPr id="59" name="Rectangle 58"/>
            <p:cNvSpPr/>
            <p:nvPr/>
          </p:nvSpPr>
          <p:spPr>
            <a:xfrm>
              <a:off x="4217204" y="6235403"/>
              <a:ext cx="129583" cy="119652"/>
            </a:xfrm>
            <a:prstGeom prst="rect">
              <a:avLst/>
            </a:prstGeom>
            <a:solidFill>
              <a:srgbClr val="85F5E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306301" y="6101700"/>
              <a:ext cx="856378" cy="3870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TAVR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268979" y="6235403"/>
              <a:ext cx="129581" cy="119652"/>
            </a:xfrm>
            <a:prstGeom prst="rect">
              <a:avLst/>
            </a:prstGeom>
            <a:solidFill>
              <a:srgbClr val="F1FE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397013" y="6101697"/>
              <a:ext cx="1109722" cy="3870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Surgery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5847026" y="2904938"/>
            <a:ext cx="128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F1FE00"/>
                </a:solidFill>
              </a:rPr>
              <a:t>P &lt; 0.01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187866" y="2906912"/>
            <a:ext cx="128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/>
              <a:t>P = 0.94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704183" y="1227009"/>
            <a:ext cx="2529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5F5E9"/>
                </a:solidFill>
              </a:rPr>
              <a:t>KCCQ Overall</a:t>
            </a:r>
          </a:p>
          <a:p>
            <a:pPr algn="ctr"/>
            <a:r>
              <a:rPr lang="en-US" sz="2400" b="1" dirty="0">
                <a:solidFill>
                  <a:srgbClr val="85F5E9"/>
                </a:solidFill>
              </a:rPr>
              <a:t>Summary Score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 flipV="1">
            <a:off x="8585273" y="2079274"/>
            <a:ext cx="3316" cy="371905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9153012" y="2201555"/>
            <a:ext cx="2047847" cy="369336"/>
            <a:chOff x="4217204" y="6101697"/>
            <a:chExt cx="2289531" cy="387061"/>
          </a:xfrm>
        </p:grpSpPr>
        <p:sp>
          <p:nvSpPr>
            <p:cNvPr id="68" name="Rectangle 67"/>
            <p:cNvSpPr/>
            <p:nvPr/>
          </p:nvSpPr>
          <p:spPr>
            <a:xfrm>
              <a:off x="4217204" y="6235403"/>
              <a:ext cx="129583" cy="119652"/>
            </a:xfrm>
            <a:prstGeom prst="rect">
              <a:avLst/>
            </a:prstGeom>
            <a:solidFill>
              <a:srgbClr val="85F5E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306301" y="6101700"/>
              <a:ext cx="856378" cy="3870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TAVR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268979" y="6235403"/>
              <a:ext cx="129581" cy="119652"/>
            </a:xfrm>
            <a:prstGeom prst="rect">
              <a:avLst/>
            </a:prstGeom>
            <a:solidFill>
              <a:srgbClr val="F1FE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97013" y="6101697"/>
              <a:ext cx="1109722" cy="3870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Surgery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8674392" y="2593312"/>
            <a:ext cx="128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F1FE00"/>
                </a:solidFill>
              </a:rPr>
              <a:t>P &lt; 0.01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015232" y="2595286"/>
            <a:ext cx="128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/>
              <a:t>P = 0.19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163193" y="5823534"/>
            <a:ext cx="1120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 Year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739747" y="5823534"/>
            <a:ext cx="1128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30 Days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297D28-A50E-44AD-A72F-CC1AF0914286}"/>
              </a:ext>
            </a:extLst>
          </p:cNvPr>
          <p:cNvSpPr txBox="1"/>
          <p:nvPr/>
        </p:nvSpPr>
        <p:spPr>
          <a:xfrm>
            <a:off x="866537" y="6544003"/>
            <a:ext cx="3541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/>
              <a:t>P-values are based on Fisher’s Exact test.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52FED2-64C7-4A86-8C05-3354A3764A7A}"/>
              </a:ext>
            </a:extLst>
          </p:cNvPr>
          <p:cNvSpPr txBox="1"/>
          <p:nvPr/>
        </p:nvSpPr>
        <p:spPr>
          <a:xfrm>
            <a:off x="1392506" y="2826011"/>
            <a:ext cx="128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F1FE00"/>
                </a:solidFill>
              </a:rPr>
              <a:t>P &lt; 0.01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9A299F-37B4-403E-BE21-6A6C125F53C6}"/>
              </a:ext>
            </a:extLst>
          </p:cNvPr>
          <p:cNvSpPr txBox="1"/>
          <p:nvPr/>
        </p:nvSpPr>
        <p:spPr>
          <a:xfrm>
            <a:off x="2736888" y="2826159"/>
            <a:ext cx="128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/>
              <a:t>P = 0.76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F8FB83-8C77-4CCB-8CD1-8E69BEE1F210}"/>
              </a:ext>
            </a:extLst>
          </p:cNvPr>
          <p:cNvSpPr txBox="1"/>
          <p:nvPr/>
        </p:nvSpPr>
        <p:spPr>
          <a:xfrm>
            <a:off x="5492299" y="6537914"/>
            <a:ext cx="6394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/>
              <a:t>P-values are based on the ANCOVA for TAVR vs Surgery adjusted by baseline.</a:t>
            </a:r>
          </a:p>
        </p:txBody>
      </p:sp>
    </p:spTree>
    <p:extLst>
      <p:ext uri="{BB962C8B-B14F-4D97-AF65-F5344CB8AC3E}">
        <p14:creationId xmlns:p14="http://schemas.microsoft.com/office/powerpoint/2010/main" val="4156725045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2286" y="155575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PARTNER 3 Trial</a:t>
            </a:r>
            <a:br>
              <a:rPr lang="en-US" sz="3600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i="1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Limitations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723900" y="1693888"/>
            <a:ext cx="10744200" cy="3642609"/>
          </a:xfrm>
          <a:solidFill>
            <a:srgbClr val="002060"/>
          </a:solidFill>
          <a:ln w="9525">
            <a:solidFill>
              <a:srgbClr val="6FBDEE"/>
            </a:solidFill>
            <a:miter lim="800000"/>
            <a:headEnd/>
            <a:tailEnd/>
          </a:ln>
        </p:spPr>
        <p:txBody>
          <a:bodyPr vert="horz" wrap="square" lIns="182880" tIns="182880" rIns="182880" bIns="9144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dirty="0"/>
              <a:t>Results only reflect 1-year outcomes; long-term assessment of structural valve deterioration is required </a:t>
            </a:r>
          </a:p>
          <a:p>
            <a:pPr lvl="1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rgbClr val="85F5E9"/>
                </a:solidFill>
              </a:rPr>
              <a:t>10-year clinical and echocardiographic FU planned in all patients</a:t>
            </a:r>
          </a:p>
          <a:p>
            <a:pPr eaLnBrk="1" hangingPunct="1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dirty="0"/>
              <a:t>Results only apply to the enrolled AS population </a:t>
            </a:r>
            <a:br>
              <a:rPr lang="en-US" b="0" dirty="0"/>
            </a:br>
            <a:r>
              <a:rPr lang="en-US" b="0" dirty="0"/>
              <a:t>(e.g. bicuspid aortic valves, non-suitable for TF, and complex CAD excluded)</a:t>
            </a:r>
          </a:p>
        </p:txBody>
      </p:sp>
    </p:spTree>
    <p:extLst>
      <p:ext uri="{BB962C8B-B14F-4D97-AF65-F5344CB8AC3E}">
        <p14:creationId xmlns:p14="http://schemas.microsoft.com/office/powerpoint/2010/main" val="30148066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2286" y="155575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PARTNER 3 Trial</a:t>
            </a:r>
            <a:br>
              <a:rPr lang="en-US" sz="3600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i="1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 (1)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72B81B4-5FAB-4296-A2B4-D3C93DDC8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77438"/>
            <a:ext cx="10744200" cy="4638302"/>
          </a:xfrm>
          <a:solidFill>
            <a:srgbClr val="002060"/>
          </a:solidFill>
          <a:ln w="9525">
            <a:solidFill>
              <a:srgbClr val="6FBDEE"/>
            </a:solidFill>
            <a:miter lim="800000"/>
            <a:headEnd/>
            <a:tailEnd/>
          </a:ln>
        </p:spPr>
        <p:txBody>
          <a:bodyPr vert="horz" wrap="square" lIns="182880" tIns="91440" rIns="182880" bIns="18288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1200"/>
              </a:spcBef>
              <a:buSzPct val="120000"/>
              <a:buNone/>
            </a:pPr>
            <a:r>
              <a:rPr lang="en-US" b="0" i="1" dirty="0">
                <a:solidFill>
                  <a:srgbClr val="FDE25E"/>
                </a:solidFill>
              </a:rPr>
              <a:t>In a population of severe symptomatic aortic stenosis patients who were at low surgical risk, TAVR (using the SAPIEN 3 valve) compared to surgery:</a:t>
            </a:r>
          </a:p>
          <a:p>
            <a:pPr eaLnBrk="1" hangingPunct="1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dirty="0"/>
              <a:t>Significantly reduced the primary endpoint of death, stroke, or rehospitalization by 46% at 1-year.</a:t>
            </a:r>
          </a:p>
          <a:p>
            <a:pPr lvl="1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rgbClr val="85F5E9"/>
                </a:solidFill>
              </a:rPr>
              <a:t>Components of the primary endpoint favored TAVR, both at </a:t>
            </a:r>
            <a:br>
              <a:rPr lang="en-US" sz="2800" b="0" dirty="0">
                <a:solidFill>
                  <a:srgbClr val="85F5E9"/>
                </a:solidFill>
              </a:rPr>
            </a:br>
            <a:r>
              <a:rPr lang="en-US" sz="2800" b="0" dirty="0">
                <a:solidFill>
                  <a:srgbClr val="85F5E9"/>
                </a:solidFill>
              </a:rPr>
              <a:t>30 days and 1 year</a:t>
            </a:r>
          </a:p>
          <a:p>
            <a:pPr lvl="1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rgbClr val="85F5E9"/>
                </a:solidFill>
              </a:rPr>
              <a:t>Multiple sensitivity analyses confirmed robustness of the primary endpoint findings </a:t>
            </a:r>
          </a:p>
        </p:txBody>
      </p:sp>
    </p:spTree>
    <p:extLst>
      <p:ext uri="{BB962C8B-B14F-4D97-AF65-F5344CB8AC3E}">
        <p14:creationId xmlns:p14="http://schemas.microsoft.com/office/powerpoint/2010/main" val="24708027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2286" y="155575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PARTNER 3 Trial</a:t>
            </a:r>
            <a:br>
              <a:rPr lang="en-US" sz="3600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i="1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 (2)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72B81B4-5FAB-4296-A2B4-D3C93DDC8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18" y="1691130"/>
            <a:ext cx="10722964" cy="4841261"/>
          </a:xfrm>
          <a:solidFill>
            <a:srgbClr val="002060"/>
          </a:solidFill>
          <a:ln w="9525">
            <a:solidFill>
              <a:srgbClr val="6FBDEE"/>
            </a:solidFill>
            <a:miter lim="800000"/>
            <a:headEnd/>
            <a:tailEnd/>
          </a:ln>
        </p:spPr>
        <p:txBody>
          <a:bodyPr vert="horz" wrap="square" lIns="182880" tIns="91440" rIns="91440" bIns="18288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dirty="0"/>
              <a:t>Secondary endpoints adjusted for multiple comparisons indicated that TAVR reduced new-onset AF, index hospitalization days, and a measure of poor treatment outcome (death or low KCCQ score at 30 days).</a:t>
            </a:r>
            <a:endParaRPr lang="en-US" b="0" dirty="0">
              <a:solidFill>
                <a:srgbClr val="85F5E9"/>
              </a:solidFill>
            </a:endParaRPr>
          </a:p>
          <a:p>
            <a:pPr eaLnBrk="1" hangingPunct="1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dirty="0"/>
              <a:t>Other secondary endpoint analyses also showed reduced bleeding after TAVR and no differences in the need for new permanent pacemakers, major vascular complications, coronary obstruction, and mod-severe PVR.</a:t>
            </a:r>
          </a:p>
          <a:p>
            <a:pPr eaLnBrk="1" hangingPunct="1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dirty="0"/>
              <a:t>Some secondary endpoints favored surgery, including reduced new LBBB, reduced mild PVR, and lower aortic valve gradients.</a:t>
            </a:r>
            <a:endParaRPr lang="en-US" b="0" dirty="0">
              <a:solidFill>
                <a:srgbClr val="85F5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080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E880ED-F87B-47F3-A72A-E863125B9037}"/>
              </a:ext>
            </a:extLst>
          </p:cNvPr>
          <p:cNvSpPr/>
          <p:nvPr/>
        </p:nvSpPr>
        <p:spPr bwMode="auto">
          <a:xfrm>
            <a:off x="723900" y="1699854"/>
            <a:ext cx="10744200" cy="164739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2286" y="155575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PARTNER 3 Trial</a:t>
            </a:r>
            <a:br>
              <a:rPr lang="en-US" sz="3600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i="1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 (3)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72B81B4-5FAB-4296-A2B4-D3C93DDC8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80" y="1685993"/>
            <a:ext cx="10343213" cy="3447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37160" tIns="9144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dirty="0"/>
              <a:t>TAVR had more rapid post-procedure improvement in </a:t>
            </a:r>
            <a:br>
              <a:rPr lang="en-US" b="0" dirty="0"/>
            </a:br>
            <a:r>
              <a:rPr lang="en-US" b="0" dirty="0"/>
              <a:t>patient-oriented functional indices, including NYHA class, </a:t>
            </a:r>
            <a:br>
              <a:rPr lang="en-US" b="0" dirty="0"/>
            </a:br>
            <a:r>
              <a:rPr lang="en-US" b="0" dirty="0"/>
              <a:t>6-minute walking distance, and KCCQ scores.</a:t>
            </a:r>
            <a:endParaRPr lang="en-US" b="0" dirty="0">
              <a:solidFill>
                <a:srgbClr val="85F5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39086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PARTNER 3 Trial</a:t>
            </a:r>
            <a:br>
              <a:rPr lang="en-US" sz="3600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i="1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Implications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92CA736-D622-4FD0-99BF-8081DAFC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869831"/>
            <a:ext cx="10744200" cy="4651912"/>
          </a:xfrm>
          <a:solidFill>
            <a:srgbClr val="002060"/>
          </a:solidFill>
          <a:ln w="9525">
            <a:solidFill>
              <a:srgbClr val="6FBDEE"/>
            </a:solidFill>
            <a:miter lim="800000"/>
            <a:headEnd/>
            <a:tailEnd/>
          </a:ln>
        </p:spPr>
        <p:txBody>
          <a:bodyPr vert="horz" wrap="square" lIns="137160" tIns="9144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FDE25E"/>
                </a:solidFill>
              </a:rPr>
              <a:t>Based upon these findings, TAVR, through 1-year, should be considered the preferred therapy in low surgical risk aortic stenosis patients!</a:t>
            </a:r>
          </a:p>
          <a:p>
            <a:pPr eaLnBrk="1" hangingPunct="1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600" b="0" i="1" dirty="0">
                <a:solidFill>
                  <a:srgbClr val="FDE25E"/>
                </a:solidFill>
              </a:rPr>
              <a:t>PARTNER randomized trials over the past 12 years, clearly indicate that the relative value of TAVR compared with surgery </a:t>
            </a:r>
            <a:br>
              <a:rPr lang="en-US" sz="2600" b="0" i="1" dirty="0">
                <a:solidFill>
                  <a:srgbClr val="FDE25E"/>
                </a:solidFill>
              </a:rPr>
            </a:br>
            <a:r>
              <a:rPr lang="en-US" sz="2600" b="0" i="1" dirty="0">
                <a:solidFill>
                  <a:srgbClr val="FDE25E"/>
                </a:solidFill>
              </a:rPr>
              <a:t>is independent of surgical risk profiles. </a:t>
            </a:r>
          </a:p>
          <a:p>
            <a:pPr eaLnBrk="1" hangingPunct="1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600" b="0" i="1" dirty="0">
                <a:solidFill>
                  <a:srgbClr val="FDE25E"/>
                </a:solidFill>
              </a:rPr>
              <a:t>The choice of TAVR vs. surgery in aortic stenosis patients should be a shared-decision making process, respecting patient preferences, understanding knowledge gaps (esp. in younger patients), and considering clinical and anatomic factors. </a:t>
            </a:r>
            <a:r>
              <a:rPr lang="en-US" sz="2600" b="0" dirty="0">
                <a:solidFill>
                  <a:srgbClr val="85F5E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99318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7F2035A-4928-4010-967C-183AC072931C}"/>
              </a:ext>
            </a:extLst>
          </p:cNvPr>
          <p:cNvSpPr/>
          <p:nvPr/>
        </p:nvSpPr>
        <p:spPr>
          <a:xfrm>
            <a:off x="1425519" y="4700417"/>
            <a:ext cx="3265155" cy="1702882"/>
          </a:xfrm>
          <a:custGeom>
            <a:avLst/>
            <a:gdLst>
              <a:gd name="connsiteX0" fmla="*/ 0 w 2628824"/>
              <a:gd name="connsiteY0" fmla="*/ 170288 h 1702882"/>
              <a:gd name="connsiteX1" fmla="*/ 170288 w 2628824"/>
              <a:gd name="connsiteY1" fmla="*/ 0 h 1702882"/>
              <a:gd name="connsiteX2" fmla="*/ 2458536 w 2628824"/>
              <a:gd name="connsiteY2" fmla="*/ 0 h 1702882"/>
              <a:gd name="connsiteX3" fmla="*/ 2628824 w 2628824"/>
              <a:gd name="connsiteY3" fmla="*/ 170288 h 1702882"/>
              <a:gd name="connsiteX4" fmla="*/ 2628824 w 2628824"/>
              <a:gd name="connsiteY4" fmla="*/ 1532594 h 1702882"/>
              <a:gd name="connsiteX5" fmla="*/ 2458536 w 2628824"/>
              <a:gd name="connsiteY5" fmla="*/ 1702882 h 1702882"/>
              <a:gd name="connsiteX6" fmla="*/ 170288 w 2628824"/>
              <a:gd name="connsiteY6" fmla="*/ 1702882 h 1702882"/>
              <a:gd name="connsiteX7" fmla="*/ 0 w 2628824"/>
              <a:gd name="connsiteY7" fmla="*/ 1532594 h 1702882"/>
              <a:gd name="connsiteX8" fmla="*/ 0 w 2628824"/>
              <a:gd name="connsiteY8" fmla="*/ 170288 h 170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8824" h="1702882">
                <a:moveTo>
                  <a:pt x="0" y="170288"/>
                </a:moveTo>
                <a:cubicBezTo>
                  <a:pt x="0" y="76241"/>
                  <a:pt x="76241" y="0"/>
                  <a:pt x="170288" y="0"/>
                </a:cubicBezTo>
                <a:lnTo>
                  <a:pt x="2458536" y="0"/>
                </a:lnTo>
                <a:cubicBezTo>
                  <a:pt x="2552583" y="0"/>
                  <a:pt x="2628824" y="76241"/>
                  <a:pt x="2628824" y="170288"/>
                </a:cubicBezTo>
                <a:lnTo>
                  <a:pt x="2628824" y="1532594"/>
                </a:lnTo>
                <a:cubicBezTo>
                  <a:pt x="2628824" y="1626641"/>
                  <a:pt x="2552583" y="1702882"/>
                  <a:pt x="2458536" y="1702882"/>
                </a:cubicBezTo>
                <a:lnTo>
                  <a:pt x="170288" y="1702882"/>
                </a:lnTo>
                <a:cubicBezTo>
                  <a:pt x="76241" y="1702882"/>
                  <a:pt x="0" y="1626641"/>
                  <a:pt x="0" y="1532594"/>
                </a:cubicBezTo>
                <a:lnTo>
                  <a:pt x="0" y="17028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1314" tIns="638388" rIns="212667" bIns="212667" numCol="1" spcCol="1270" anchor="t" anchorCtr="0">
            <a:noAutofit/>
          </a:bodyPr>
          <a:lstStyle/>
          <a:p>
            <a:pPr marL="285750" marR="0" lvl="1" indent="-285750" algn="l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7" y="155575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PARTNER 3 Trial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88F578-63F6-4570-8813-CA9E966CD3B8}"/>
              </a:ext>
            </a:extLst>
          </p:cNvPr>
          <p:cNvSpPr/>
          <p:nvPr/>
        </p:nvSpPr>
        <p:spPr>
          <a:xfrm>
            <a:off x="7725625" y="4697917"/>
            <a:ext cx="3360376" cy="1702882"/>
          </a:xfrm>
          <a:custGeom>
            <a:avLst/>
            <a:gdLst>
              <a:gd name="connsiteX0" fmla="*/ 0 w 2628824"/>
              <a:gd name="connsiteY0" fmla="*/ 170288 h 1702882"/>
              <a:gd name="connsiteX1" fmla="*/ 170288 w 2628824"/>
              <a:gd name="connsiteY1" fmla="*/ 0 h 1702882"/>
              <a:gd name="connsiteX2" fmla="*/ 2458536 w 2628824"/>
              <a:gd name="connsiteY2" fmla="*/ 0 h 1702882"/>
              <a:gd name="connsiteX3" fmla="*/ 2628824 w 2628824"/>
              <a:gd name="connsiteY3" fmla="*/ 170288 h 1702882"/>
              <a:gd name="connsiteX4" fmla="*/ 2628824 w 2628824"/>
              <a:gd name="connsiteY4" fmla="*/ 1532594 h 1702882"/>
              <a:gd name="connsiteX5" fmla="*/ 2458536 w 2628824"/>
              <a:gd name="connsiteY5" fmla="*/ 1702882 h 1702882"/>
              <a:gd name="connsiteX6" fmla="*/ 170288 w 2628824"/>
              <a:gd name="connsiteY6" fmla="*/ 1702882 h 1702882"/>
              <a:gd name="connsiteX7" fmla="*/ 0 w 2628824"/>
              <a:gd name="connsiteY7" fmla="*/ 1532594 h 1702882"/>
              <a:gd name="connsiteX8" fmla="*/ 0 w 2628824"/>
              <a:gd name="connsiteY8" fmla="*/ 170288 h 170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8824" h="1702882">
                <a:moveTo>
                  <a:pt x="0" y="170288"/>
                </a:moveTo>
                <a:cubicBezTo>
                  <a:pt x="0" y="76241"/>
                  <a:pt x="76241" y="0"/>
                  <a:pt x="170288" y="0"/>
                </a:cubicBezTo>
                <a:lnTo>
                  <a:pt x="2458536" y="0"/>
                </a:lnTo>
                <a:cubicBezTo>
                  <a:pt x="2552583" y="0"/>
                  <a:pt x="2628824" y="76241"/>
                  <a:pt x="2628824" y="170288"/>
                </a:cubicBezTo>
                <a:lnTo>
                  <a:pt x="2628824" y="1532594"/>
                </a:lnTo>
                <a:cubicBezTo>
                  <a:pt x="2628824" y="1626641"/>
                  <a:pt x="2552583" y="1702882"/>
                  <a:pt x="2458536" y="1702882"/>
                </a:cubicBezTo>
                <a:lnTo>
                  <a:pt x="170288" y="1702882"/>
                </a:lnTo>
                <a:cubicBezTo>
                  <a:pt x="76241" y="1702882"/>
                  <a:pt x="0" y="1626641"/>
                  <a:pt x="0" y="1532594"/>
                </a:cubicBezTo>
                <a:lnTo>
                  <a:pt x="0" y="17028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1314" tIns="638388" rIns="212667" bIns="212667" numCol="1" spcCol="1270" anchor="t" anchorCtr="0">
            <a:noAutofit/>
          </a:bodyPr>
          <a:lstStyle/>
          <a:p>
            <a:pPr marL="285750" marR="0" lvl="1" indent="-285750" algn="l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E42C342-BC11-49AB-B40B-47CA0FFF7FEB}"/>
              </a:ext>
            </a:extLst>
          </p:cNvPr>
          <p:cNvSpPr/>
          <p:nvPr/>
        </p:nvSpPr>
        <p:spPr>
          <a:xfrm>
            <a:off x="7695643" y="1079292"/>
            <a:ext cx="3330398" cy="1702882"/>
          </a:xfrm>
          <a:custGeom>
            <a:avLst/>
            <a:gdLst>
              <a:gd name="connsiteX0" fmla="*/ 0 w 2628824"/>
              <a:gd name="connsiteY0" fmla="*/ 170288 h 1702882"/>
              <a:gd name="connsiteX1" fmla="*/ 170288 w 2628824"/>
              <a:gd name="connsiteY1" fmla="*/ 0 h 1702882"/>
              <a:gd name="connsiteX2" fmla="*/ 2458536 w 2628824"/>
              <a:gd name="connsiteY2" fmla="*/ 0 h 1702882"/>
              <a:gd name="connsiteX3" fmla="*/ 2628824 w 2628824"/>
              <a:gd name="connsiteY3" fmla="*/ 170288 h 1702882"/>
              <a:gd name="connsiteX4" fmla="*/ 2628824 w 2628824"/>
              <a:gd name="connsiteY4" fmla="*/ 1532594 h 1702882"/>
              <a:gd name="connsiteX5" fmla="*/ 2458536 w 2628824"/>
              <a:gd name="connsiteY5" fmla="*/ 1702882 h 1702882"/>
              <a:gd name="connsiteX6" fmla="*/ 170288 w 2628824"/>
              <a:gd name="connsiteY6" fmla="*/ 1702882 h 1702882"/>
              <a:gd name="connsiteX7" fmla="*/ 0 w 2628824"/>
              <a:gd name="connsiteY7" fmla="*/ 1532594 h 1702882"/>
              <a:gd name="connsiteX8" fmla="*/ 0 w 2628824"/>
              <a:gd name="connsiteY8" fmla="*/ 170288 h 170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8824" h="1702882">
                <a:moveTo>
                  <a:pt x="0" y="170288"/>
                </a:moveTo>
                <a:cubicBezTo>
                  <a:pt x="0" y="76241"/>
                  <a:pt x="76241" y="0"/>
                  <a:pt x="170288" y="0"/>
                </a:cubicBezTo>
                <a:lnTo>
                  <a:pt x="2458536" y="0"/>
                </a:lnTo>
                <a:cubicBezTo>
                  <a:pt x="2552583" y="0"/>
                  <a:pt x="2628824" y="76241"/>
                  <a:pt x="2628824" y="170288"/>
                </a:cubicBezTo>
                <a:lnTo>
                  <a:pt x="2628824" y="1532594"/>
                </a:lnTo>
                <a:cubicBezTo>
                  <a:pt x="2628824" y="1626641"/>
                  <a:pt x="2552583" y="1702882"/>
                  <a:pt x="2458536" y="1702882"/>
                </a:cubicBezTo>
                <a:lnTo>
                  <a:pt x="170288" y="1702882"/>
                </a:lnTo>
                <a:cubicBezTo>
                  <a:pt x="76241" y="1702882"/>
                  <a:pt x="0" y="1626641"/>
                  <a:pt x="0" y="1532594"/>
                </a:cubicBezTo>
                <a:lnTo>
                  <a:pt x="0" y="17028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1314" tIns="212667" rIns="212667" bIns="638388" numCol="1" spcCol="1270" anchor="t" anchorCtr="0">
            <a:noAutofit/>
          </a:bodyPr>
          <a:lstStyle/>
          <a:p>
            <a:pPr marL="285750" marR="0" lvl="1" indent="-28575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7997C2-465A-479E-B949-9EF242737523}"/>
              </a:ext>
            </a:extLst>
          </p:cNvPr>
          <p:cNvSpPr/>
          <p:nvPr/>
        </p:nvSpPr>
        <p:spPr>
          <a:xfrm>
            <a:off x="1392819" y="1139452"/>
            <a:ext cx="3233450" cy="1702882"/>
          </a:xfrm>
          <a:custGeom>
            <a:avLst/>
            <a:gdLst>
              <a:gd name="connsiteX0" fmla="*/ 0 w 2628824"/>
              <a:gd name="connsiteY0" fmla="*/ 170288 h 1702882"/>
              <a:gd name="connsiteX1" fmla="*/ 170288 w 2628824"/>
              <a:gd name="connsiteY1" fmla="*/ 0 h 1702882"/>
              <a:gd name="connsiteX2" fmla="*/ 2458536 w 2628824"/>
              <a:gd name="connsiteY2" fmla="*/ 0 h 1702882"/>
              <a:gd name="connsiteX3" fmla="*/ 2628824 w 2628824"/>
              <a:gd name="connsiteY3" fmla="*/ 170288 h 1702882"/>
              <a:gd name="connsiteX4" fmla="*/ 2628824 w 2628824"/>
              <a:gd name="connsiteY4" fmla="*/ 1532594 h 1702882"/>
              <a:gd name="connsiteX5" fmla="*/ 2458536 w 2628824"/>
              <a:gd name="connsiteY5" fmla="*/ 1702882 h 1702882"/>
              <a:gd name="connsiteX6" fmla="*/ 170288 w 2628824"/>
              <a:gd name="connsiteY6" fmla="*/ 1702882 h 1702882"/>
              <a:gd name="connsiteX7" fmla="*/ 0 w 2628824"/>
              <a:gd name="connsiteY7" fmla="*/ 1532594 h 1702882"/>
              <a:gd name="connsiteX8" fmla="*/ 0 w 2628824"/>
              <a:gd name="connsiteY8" fmla="*/ 170288 h 170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8824" h="1702882">
                <a:moveTo>
                  <a:pt x="0" y="170288"/>
                </a:moveTo>
                <a:cubicBezTo>
                  <a:pt x="0" y="76241"/>
                  <a:pt x="76241" y="0"/>
                  <a:pt x="170288" y="0"/>
                </a:cubicBezTo>
                <a:lnTo>
                  <a:pt x="2458536" y="0"/>
                </a:lnTo>
                <a:cubicBezTo>
                  <a:pt x="2552583" y="0"/>
                  <a:pt x="2628824" y="76241"/>
                  <a:pt x="2628824" y="170288"/>
                </a:cubicBezTo>
                <a:lnTo>
                  <a:pt x="2628824" y="1532594"/>
                </a:lnTo>
                <a:cubicBezTo>
                  <a:pt x="2628824" y="1626641"/>
                  <a:pt x="2552583" y="1702882"/>
                  <a:pt x="2458536" y="1702882"/>
                </a:cubicBezTo>
                <a:lnTo>
                  <a:pt x="170288" y="1702882"/>
                </a:lnTo>
                <a:cubicBezTo>
                  <a:pt x="76241" y="1702882"/>
                  <a:pt x="0" y="1626641"/>
                  <a:pt x="0" y="1532594"/>
                </a:cubicBezTo>
                <a:lnTo>
                  <a:pt x="0" y="17028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2667" tIns="212667" rIns="1001314" bIns="638388" numCol="1" spcCol="1270" anchor="t" anchorCtr="0">
            <a:noAutofit/>
          </a:bodyPr>
          <a:lstStyle/>
          <a:p>
            <a:pPr marL="285750" marR="0" lvl="1" indent="-285750" algn="l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6A71FDA-426F-47C9-A40E-6680308BA0BD}"/>
              </a:ext>
            </a:extLst>
          </p:cNvPr>
          <p:cNvSpPr/>
          <p:nvPr/>
        </p:nvSpPr>
        <p:spPr>
          <a:xfrm>
            <a:off x="6158220" y="1366879"/>
            <a:ext cx="2626020" cy="2335689"/>
          </a:xfrm>
          <a:custGeom>
            <a:avLst/>
            <a:gdLst>
              <a:gd name="connsiteX0" fmla="*/ 0 w 2335688"/>
              <a:gd name="connsiteY0" fmla="*/ 2626019 h 2626019"/>
              <a:gd name="connsiteX1" fmla="*/ 2335688 w 2335688"/>
              <a:gd name="connsiteY1" fmla="*/ 0 h 2626019"/>
              <a:gd name="connsiteX2" fmla="*/ 2335688 w 2335688"/>
              <a:gd name="connsiteY2" fmla="*/ 2626019 h 2626019"/>
              <a:gd name="connsiteX3" fmla="*/ 0 w 2335688"/>
              <a:gd name="connsiteY3" fmla="*/ 2626019 h 262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5688" h="2626019">
                <a:moveTo>
                  <a:pt x="0" y="1"/>
                </a:moveTo>
                <a:cubicBezTo>
                  <a:pt x="1289965" y="1"/>
                  <a:pt x="2335688" y="1175709"/>
                  <a:pt x="2335688" y="2626018"/>
                </a:cubicBezTo>
                <a:lnTo>
                  <a:pt x="0" y="2626018"/>
                </a:lnTo>
                <a:lnTo>
                  <a:pt x="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7" tIns="883243" rIns="968279" bIns="199137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5D2E9AF-2CD1-4F6C-A8C3-0EA7C0BAF76C}"/>
              </a:ext>
            </a:extLst>
          </p:cNvPr>
          <p:cNvSpPr/>
          <p:nvPr/>
        </p:nvSpPr>
        <p:spPr>
          <a:xfrm flipH="1">
            <a:off x="3432517" y="1369379"/>
            <a:ext cx="2626020" cy="2335689"/>
          </a:xfrm>
          <a:custGeom>
            <a:avLst/>
            <a:gdLst>
              <a:gd name="connsiteX0" fmla="*/ 0 w 2335688"/>
              <a:gd name="connsiteY0" fmla="*/ 2626019 h 2626019"/>
              <a:gd name="connsiteX1" fmla="*/ 2335688 w 2335688"/>
              <a:gd name="connsiteY1" fmla="*/ 0 h 2626019"/>
              <a:gd name="connsiteX2" fmla="*/ 2335688 w 2335688"/>
              <a:gd name="connsiteY2" fmla="*/ 2626019 h 2626019"/>
              <a:gd name="connsiteX3" fmla="*/ 0 w 2335688"/>
              <a:gd name="connsiteY3" fmla="*/ 2626019 h 262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5688" h="2626019">
                <a:moveTo>
                  <a:pt x="0" y="1"/>
                </a:moveTo>
                <a:cubicBezTo>
                  <a:pt x="1289965" y="1"/>
                  <a:pt x="2335688" y="1175709"/>
                  <a:pt x="2335688" y="2626018"/>
                </a:cubicBezTo>
                <a:lnTo>
                  <a:pt x="0" y="2626018"/>
                </a:lnTo>
                <a:lnTo>
                  <a:pt x="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7" tIns="883243" rIns="968279" bIns="199137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B302354-8D7F-46A5-A3FD-5FE0139806C4}"/>
              </a:ext>
            </a:extLst>
          </p:cNvPr>
          <p:cNvSpPr/>
          <p:nvPr/>
        </p:nvSpPr>
        <p:spPr>
          <a:xfrm rot="5400000">
            <a:off x="6229855" y="3741488"/>
            <a:ext cx="2478014" cy="2600774"/>
          </a:xfrm>
          <a:custGeom>
            <a:avLst/>
            <a:gdLst>
              <a:gd name="connsiteX0" fmla="*/ 0 w 2335688"/>
              <a:gd name="connsiteY0" fmla="*/ 2626019 h 2626019"/>
              <a:gd name="connsiteX1" fmla="*/ 2335688 w 2335688"/>
              <a:gd name="connsiteY1" fmla="*/ 0 h 2626019"/>
              <a:gd name="connsiteX2" fmla="*/ 2335688 w 2335688"/>
              <a:gd name="connsiteY2" fmla="*/ 2626019 h 2626019"/>
              <a:gd name="connsiteX3" fmla="*/ 0 w 2335688"/>
              <a:gd name="connsiteY3" fmla="*/ 2626019 h 262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5688" h="2626019">
                <a:moveTo>
                  <a:pt x="0" y="1"/>
                </a:moveTo>
                <a:cubicBezTo>
                  <a:pt x="1289965" y="1"/>
                  <a:pt x="2335688" y="1175709"/>
                  <a:pt x="2335688" y="2626018"/>
                </a:cubicBezTo>
                <a:lnTo>
                  <a:pt x="0" y="2626018"/>
                </a:lnTo>
                <a:lnTo>
                  <a:pt x="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7" tIns="883243" rIns="968279" bIns="199137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A90DE7-DE08-4AC5-8ABF-80B9B690A236}"/>
              </a:ext>
            </a:extLst>
          </p:cNvPr>
          <p:cNvSpPr/>
          <p:nvPr/>
        </p:nvSpPr>
        <p:spPr>
          <a:xfrm>
            <a:off x="4091339" y="4389578"/>
            <a:ext cx="6096000" cy="10187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High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Risk</a:t>
            </a:r>
          </a:p>
        </p:txBody>
      </p:sp>
      <p:sp>
        <p:nvSpPr>
          <p:cNvPr id="15" name="Arrow: Circular 14">
            <a:extLst>
              <a:ext uri="{FF2B5EF4-FFF2-40B4-BE49-F238E27FC236}">
                <a16:creationId xmlns:a16="http://schemas.microsoft.com/office/drawing/2014/main" id="{5ACE9DC5-7AEC-4D2D-9185-1CB5450D27DF}"/>
              </a:ext>
            </a:extLst>
          </p:cNvPr>
          <p:cNvSpPr/>
          <p:nvPr/>
        </p:nvSpPr>
        <p:spPr>
          <a:xfrm>
            <a:off x="5703215" y="3261110"/>
            <a:ext cx="795565" cy="691796"/>
          </a:xfrm>
          <a:prstGeom prst="circular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32A7B94-BD73-4653-8A79-932E74D6AE24}"/>
              </a:ext>
            </a:extLst>
          </p:cNvPr>
          <p:cNvSpPr/>
          <p:nvPr/>
        </p:nvSpPr>
        <p:spPr>
          <a:xfrm rot="16200000" flipH="1">
            <a:off x="3519137" y="3758978"/>
            <a:ext cx="2478014" cy="2600774"/>
          </a:xfrm>
          <a:custGeom>
            <a:avLst/>
            <a:gdLst>
              <a:gd name="connsiteX0" fmla="*/ 0 w 2335688"/>
              <a:gd name="connsiteY0" fmla="*/ 2626019 h 2626019"/>
              <a:gd name="connsiteX1" fmla="*/ 2335688 w 2335688"/>
              <a:gd name="connsiteY1" fmla="*/ 0 h 2626019"/>
              <a:gd name="connsiteX2" fmla="*/ 2335688 w 2335688"/>
              <a:gd name="connsiteY2" fmla="*/ 2626019 h 2626019"/>
              <a:gd name="connsiteX3" fmla="*/ 0 w 2335688"/>
              <a:gd name="connsiteY3" fmla="*/ 2626019 h 262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5688" h="2626019">
                <a:moveTo>
                  <a:pt x="0" y="1"/>
                </a:moveTo>
                <a:cubicBezTo>
                  <a:pt x="1289965" y="1"/>
                  <a:pt x="2335688" y="1175709"/>
                  <a:pt x="2335688" y="2626018"/>
                </a:cubicBezTo>
                <a:lnTo>
                  <a:pt x="0" y="2626018"/>
                </a:lnTo>
                <a:lnTo>
                  <a:pt x="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7" tIns="883243" rIns="968279" bIns="199137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Arrow: Circular 15">
            <a:extLst>
              <a:ext uri="{FF2B5EF4-FFF2-40B4-BE49-F238E27FC236}">
                <a16:creationId xmlns:a16="http://schemas.microsoft.com/office/drawing/2014/main" id="{7340D9BB-6C18-435C-A0AF-2CB17E3B0247}"/>
              </a:ext>
            </a:extLst>
          </p:cNvPr>
          <p:cNvSpPr/>
          <p:nvPr/>
        </p:nvSpPr>
        <p:spPr>
          <a:xfrm rot="10800000">
            <a:off x="5703215" y="3527185"/>
            <a:ext cx="795565" cy="691796"/>
          </a:xfrm>
          <a:prstGeom prst="circular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BBBC3B-CB61-4B01-941C-8BF56B52C5E4}"/>
              </a:ext>
            </a:extLst>
          </p:cNvPr>
          <p:cNvSpPr/>
          <p:nvPr/>
        </p:nvSpPr>
        <p:spPr>
          <a:xfrm>
            <a:off x="1884741" y="4356820"/>
            <a:ext cx="6096000" cy="10187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Interm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Risk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B9E63B-9971-45F3-A5D1-BA68E47D56B0}"/>
              </a:ext>
            </a:extLst>
          </p:cNvPr>
          <p:cNvSpPr/>
          <p:nvPr/>
        </p:nvSpPr>
        <p:spPr>
          <a:xfrm>
            <a:off x="4211259" y="2290734"/>
            <a:ext cx="6096000" cy="10187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Extreme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Risk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5D9339-B129-4EE9-ADE1-FAB11B7F566D}"/>
              </a:ext>
            </a:extLst>
          </p:cNvPr>
          <p:cNvSpPr/>
          <p:nvPr/>
        </p:nvSpPr>
        <p:spPr>
          <a:xfrm>
            <a:off x="1884741" y="2274257"/>
            <a:ext cx="6096000" cy="10187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Low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Risk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E9F74F-B07B-4016-A486-90B0BA84810B}"/>
              </a:ext>
            </a:extLst>
          </p:cNvPr>
          <p:cNvSpPr txBox="1"/>
          <p:nvPr/>
        </p:nvSpPr>
        <p:spPr>
          <a:xfrm>
            <a:off x="8498741" y="1194153"/>
            <a:ext cx="213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PARTNER 1B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9683E4-7F39-4FA9-9E85-71FB9FCA44AD}"/>
              </a:ext>
            </a:extLst>
          </p:cNvPr>
          <p:cNvSpPr txBox="1"/>
          <p:nvPr/>
        </p:nvSpPr>
        <p:spPr>
          <a:xfrm>
            <a:off x="8531221" y="5828606"/>
            <a:ext cx="213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PARTNER 1A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78922A-BC3D-42F8-9211-E8CD7144220F}"/>
              </a:ext>
            </a:extLst>
          </p:cNvPr>
          <p:cNvSpPr txBox="1"/>
          <p:nvPr/>
        </p:nvSpPr>
        <p:spPr>
          <a:xfrm>
            <a:off x="1878088" y="5828606"/>
            <a:ext cx="213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PARTNER 2A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D9772F-E2DF-46BF-93F5-8F85C5F517FE}"/>
              </a:ext>
            </a:extLst>
          </p:cNvPr>
          <p:cNvSpPr txBox="1"/>
          <p:nvPr/>
        </p:nvSpPr>
        <p:spPr>
          <a:xfrm>
            <a:off x="1815633" y="1256813"/>
            <a:ext cx="1907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PARTNER 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EF5B59-B26C-4114-9F3B-D7067A17D8A4}"/>
              </a:ext>
            </a:extLst>
          </p:cNvPr>
          <p:cNvSpPr txBox="1"/>
          <p:nvPr/>
        </p:nvSpPr>
        <p:spPr>
          <a:xfrm>
            <a:off x="8634335" y="1645569"/>
            <a:ext cx="22958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RCT 1:1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vs. Standard Rx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= 358 pts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60DB61-67A2-4DC1-9903-9FD063625669}"/>
              </a:ext>
            </a:extLst>
          </p:cNvPr>
          <p:cNvSpPr txBox="1"/>
          <p:nvPr/>
        </p:nvSpPr>
        <p:spPr>
          <a:xfrm>
            <a:off x="8696795" y="4810993"/>
            <a:ext cx="2345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RCT 1:1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vs. SAVR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= 699 pts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00D841-7926-4E01-A87E-413499044E0C}"/>
              </a:ext>
            </a:extLst>
          </p:cNvPr>
          <p:cNvSpPr txBox="1"/>
          <p:nvPr/>
        </p:nvSpPr>
        <p:spPr>
          <a:xfrm>
            <a:off x="1474037" y="4813493"/>
            <a:ext cx="2600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RCT 1:1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vs. SAVR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= 2032 pts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D928AA-77E8-41FF-8214-9129CBD396DB}"/>
              </a:ext>
            </a:extLst>
          </p:cNvPr>
          <p:cNvSpPr txBox="1"/>
          <p:nvPr/>
        </p:nvSpPr>
        <p:spPr>
          <a:xfrm>
            <a:off x="1429069" y="1710729"/>
            <a:ext cx="261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RCT 1:1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vs. Surgery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= 1000 pts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FBE0D71-05D8-4F85-8E3F-006E83EFC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35"/>
          <a:stretch/>
        </p:blipFill>
        <p:spPr>
          <a:xfrm>
            <a:off x="1428944" y="3973647"/>
            <a:ext cx="4182007" cy="2648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CAF9912-441B-4622-9975-9A7B61018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6237" y="3973647"/>
            <a:ext cx="4738267" cy="2684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4CD7314-26DF-4DAA-BBD7-21FC2D756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6237" y="1059727"/>
            <a:ext cx="4763745" cy="2527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73A74-6FC1-4360-9FDF-872DAC5F6EBF}"/>
              </a:ext>
            </a:extLst>
          </p:cNvPr>
          <p:cNvSpPr txBox="1"/>
          <p:nvPr/>
        </p:nvSpPr>
        <p:spPr>
          <a:xfrm>
            <a:off x="5636301" y="296805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769731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7" y="173036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99612"/>
            <a:ext cx="10363200" cy="2533337"/>
          </a:xfr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137160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ts val="1200"/>
              </a:spcBef>
              <a:buNone/>
            </a:pPr>
            <a:r>
              <a:rPr lang="en-US" sz="3600" b="0" dirty="0"/>
              <a:t>To compare the safety and effectiveness of the </a:t>
            </a:r>
            <a:br>
              <a:rPr lang="en-US" sz="3600" b="0" dirty="0"/>
            </a:br>
            <a:r>
              <a:rPr lang="en-US" sz="3600" b="0" dirty="0"/>
              <a:t>SAPIEN 3 TAVR system versus conventional surgery in patients with severe symptomatic </a:t>
            </a:r>
            <a:br>
              <a:rPr lang="en-US" sz="3600" b="0" dirty="0"/>
            </a:br>
            <a:r>
              <a:rPr lang="en-US" sz="3600" b="0" dirty="0"/>
              <a:t>aortic stenosis who are at </a:t>
            </a:r>
            <a:r>
              <a:rPr lang="en-US" sz="3600" b="0" i="1" dirty="0">
                <a:solidFill>
                  <a:srgbClr val="85F5E9"/>
                </a:solidFill>
              </a:rPr>
              <a:t>low surgical risk</a:t>
            </a:r>
            <a:r>
              <a:rPr lang="en-US" sz="3600" b="0" dirty="0">
                <a:solidFill>
                  <a:srgbClr val="85F5E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2987488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hape 112"/>
          <p:cNvCxnSpPr>
            <a:cxnSpLocks noChangeShapeType="1"/>
          </p:cNvCxnSpPr>
          <p:nvPr/>
        </p:nvCxnSpPr>
        <p:spPr bwMode="auto">
          <a:xfrm rot="10800000" flipV="1">
            <a:off x="5050751" y="3440716"/>
            <a:ext cx="1032890" cy="425886"/>
          </a:xfrm>
          <a:prstGeom prst="bentConnector2">
            <a:avLst/>
          </a:prstGeom>
          <a:noFill/>
          <a:ln w="28575">
            <a:noFill/>
            <a:miter lim="800000"/>
            <a:headEnd/>
            <a:tailEnd type="triangle" w="med" len="med"/>
          </a:ln>
          <a:effectLst/>
        </p:spPr>
      </p:cxnSp>
      <p:sp>
        <p:nvSpPr>
          <p:cNvPr id="17" name="Rounded Rectangle 28"/>
          <p:cNvSpPr>
            <a:spLocks noChangeArrowheads="1"/>
          </p:cNvSpPr>
          <p:nvPr/>
        </p:nvSpPr>
        <p:spPr bwMode="auto">
          <a:xfrm>
            <a:off x="3753855" y="1968838"/>
            <a:ext cx="4859842" cy="609599"/>
          </a:xfrm>
          <a:prstGeom prst="roundRect">
            <a:avLst/>
          </a:prstGeom>
          <a:solidFill>
            <a:srgbClr val="FF0000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64" charset="-128"/>
                <a:cs typeface="+mn-cs"/>
              </a:rPr>
              <a:t>Low Risk/TF ASSESSMENT by Heart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64" charset="-128"/>
                <a:cs typeface="+mn-cs"/>
              </a:rPr>
              <a:t>(STS &lt; 4%)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C08BA9-EA44-4647-A04A-82F25AF3E1C6}"/>
              </a:ext>
            </a:extLst>
          </p:cNvPr>
          <p:cNvGrpSpPr/>
          <p:nvPr/>
        </p:nvGrpSpPr>
        <p:grpSpPr>
          <a:xfrm>
            <a:off x="2465114" y="2578436"/>
            <a:ext cx="7396682" cy="2086750"/>
            <a:chOff x="2465114" y="2578436"/>
            <a:chExt cx="7396682" cy="2086750"/>
          </a:xfrm>
        </p:grpSpPr>
        <p:cxnSp>
          <p:nvCxnSpPr>
            <p:cNvPr id="67" name="Elbow Connector 66"/>
            <p:cNvCxnSpPr/>
            <p:nvPr/>
          </p:nvCxnSpPr>
          <p:spPr>
            <a:xfrm rot="10800000" flipV="1">
              <a:off x="4051599" y="3427103"/>
              <a:ext cx="657303" cy="537799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lbow Connector 70"/>
            <p:cNvCxnSpPr/>
            <p:nvPr/>
          </p:nvCxnSpPr>
          <p:spPr>
            <a:xfrm>
              <a:off x="7612725" y="3427104"/>
              <a:ext cx="660267" cy="537798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 Box 40"/>
            <p:cNvSpPr>
              <a:spLocks noChangeArrowheads="1"/>
            </p:cNvSpPr>
            <p:nvPr/>
          </p:nvSpPr>
          <p:spPr bwMode="auto">
            <a:xfrm>
              <a:off x="4723891" y="3099540"/>
              <a:ext cx="2903824" cy="715089"/>
            </a:xfrm>
            <a:prstGeom prst="roundRect">
              <a:avLst/>
            </a:prstGeom>
            <a:solidFill>
              <a:srgbClr val="31788A"/>
            </a:solidFill>
            <a:ln>
              <a:noFill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  <a:t>1:1 Randomization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  <a:t>1000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  <a:t> Patients</a:t>
              </a:r>
            </a:p>
          </p:txBody>
        </p:sp>
        <p:sp>
          <p:nvSpPr>
            <p:cNvPr id="44" name="Rounded Rectangle 28"/>
            <p:cNvSpPr>
              <a:spLocks noChangeArrowheads="1"/>
            </p:cNvSpPr>
            <p:nvPr/>
          </p:nvSpPr>
          <p:spPr bwMode="auto">
            <a:xfrm>
              <a:off x="2465114" y="4084823"/>
              <a:ext cx="3172968" cy="580363"/>
            </a:xfrm>
            <a:prstGeom prst="roundRect">
              <a:avLst/>
            </a:prstGeom>
            <a:solidFill>
              <a:srgbClr val="85F5E9"/>
            </a:solidFill>
            <a:ln>
              <a:noFill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  <a:t>TAVR</a:t>
              </a:r>
              <a:b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</a:b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  <a:t>(SAPIEN 3 THV)</a:t>
              </a:r>
            </a:p>
          </p:txBody>
        </p:sp>
        <p:sp>
          <p:nvSpPr>
            <p:cNvPr id="55" name="Rounded Rectangle 28"/>
            <p:cNvSpPr>
              <a:spLocks noChangeArrowheads="1"/>
            </p:cNvSpPr>
            <p:nvPr/>
          </p:nvSpPr>
          <p:spPr bwMode="auto">
            <a:xfrm>
              <a:off x="6689469" y="4084821"/>
              <a:ext cx="3172327" cy="580339"/>
            </a:xfrm>
            <a:prstGeom prst="roundRect">
              <a:avLst/>
            </a:prstGeom>
            <a:solidFill>
              <a:srgbClr val="85F5E9"/>
            </a:solidFill>
            <a:ln>
              <a:noFill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  <a:t>Surgery</a:t>
              </a:r>
              <a:b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</a:b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  <a:t>(Surgical Bioprosthetic</a:t>
              </a:r>
              <a:r>
                <a:rPr kumimoji="0" lang="de-DE" sz="1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  <a:t> Valve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  <a:t>)</a:t>
              </a:r>
            </a:p>
          </p:txBody>
        </p:sp>
        <p:cxnSp>
          <p:nvCxnSpPr>
            <p:cNvPr id="20" name="Elbow Connector 19"/>
            <p:cNvCxnSpPr>
              <a:cxnSpLocks/>
            </p:cNvCxnSpPr>
            <p:nvPr/>
          </p:nvCxnSpPr>
          <p:spPr>
            <a:xfrm rot="5400000">
              <a:off x="5915253" y="2838987"/>
              <a:ext cx="521103" cy="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4"/>
          <p:cNvSpPr>
            <a:spLocks noChangeArrowheads="1"/>
          </p:cNvSpPr>
          <p:nvPr/>
        </p:nvSpPr>
        <p:spPr bwMode="auto">
          <a:xfrm>
            <a:off x="1967302" y="1117723"/>
            <a:ext cx="8387025" cy="6618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64" charset="-128"/>
                <a:cs typeface="+mn-cs"/>
              </a:rPr>
              <a:t>Symptomatic Severe Aortic Stenosis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4C34D2-F5D3-4364-A652-327CB3D66270}"/>
              </a:ext>
            </a:extLst>
          </p:cNvPr>
          <p:cNvGrpSpPr/>
          <p:nvPr/>
        </p:nvGrpSpPr>
        <p:grpSpPr>
          <a:xfrm>
            <a:off x="1857753" y="4807472"/>
            <a:ext cx="8534400" cy="1683956"/>
            <a:chOff x="1857753" y="4807472"/>
            <a:chExt cx="8534400" cy="1683956"/>
          </a:xfrm>
        </p:grpSpPr>
        <p:sp>
          <p:nvSpPr>
            <p:cNvPr id="104" name="Text Box 40"/>
            <p:cNvSpPr>
              <a:spLocks noChangeArrowheads="1"/>
            </p:cNvSpPr>
            <p:nvPr/>
          </p:nvSpPr>
          <p:spPr bwMode="auto">
            <a:xfrm>
              <a:off x="2931237" y="4807472"/>
              <a:ext cx="6422628" cy="408623"/>
            </a:xfrm>
            <a:prstGeom prst="roundRect">
              <a:avLst/>
            </a:prstGeom>
            <a:solidFill>
              <a:srgbClr val="011023"/>
            </a:solidFill>
            <a:ln>
              <a:noFill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Follow-up: 30 day, 6 mos, and annually through 10 years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64" charset="-128"/>
                <a:cs typeface="+mn-cs"/>
              </a:endParaRPr>
            </a:p>
          </p:txBody>
        </p:sp>
        <p:sp>
          <p:nvSpPr>
            <p:cNvPr id="56" name="Text Box 40"/>
            <p:cNvSpPr>
              <a:spLocks noChangeArrowheads="1"/>
            </p:cNvSpPr>
            <p:nvPr/>
          </p:nvSpPr>
          <p:spPr bwMode="auto">
            <a:xfrm>
              <a:off x="1857753" y="5432828"/>
              <a:ext cx="8534400" cy="102155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all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Primary Endpoint: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Composite of all-cause mortality, stroke, or CV re-hospitalization </a:t>
              </a:r>
              <a:b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 1 year post-procedure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64" charset="-128"/>
                <a:cs typeface="+mn-cs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876388" y="6491428"/>
              <a:ext cx="8503920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872993" y="5386483"/>
              <a:ext cx="8503920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916517" y="163308"/>
            <a:ext cx="10358967" cy="755651"/>
          </a:xfrm>
        </p:spPr>
        <p:txBody>
          <a:bodyPr anchor="ctr"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PARTNER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64" charset="-128"/>
                <a:cs typeface="Calibri" panose="020F0502020204030204" pitchFamily="34" charset="0"/>
              </a:rPr>
              <a:t> 3 Study Design 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133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916517" y="163308"/>
            <a:ext cx="10358967" cy="755651"/>
          </a:xfrm>
        </p:spPr>
        <p:txBody>
          <a:bodyPr anchor="ctr"/>
          <a:lstStyle/>
          <a:p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PARTNER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 Clinical Sites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8539" y="1306871"/>
            <a:ext cx="1341480" cy="523021"/>
            <a:chOff x="3264272" y="5824340"/>
            <a:chExt cx="1341480" cy="5230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4272" y="5824340"/>
              <a:ext cx="523021" cy="52302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767061" y="590118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 site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364423" y="3576870"/>
            <a:ext cx="1334482" cy="523021"/>
            <a:chOff x="7230327" y="5824340"/>
            <a:chExt cx="1334482" cy="5230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0327" y="5824340"/>
              <a:ext cx="523021" cy="52302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726118" y="590118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 site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364423" y="5704298"/>
            <a:ext cx="1404571" cy="530042"/>
            <a:chOff x="9223996" y="5820829"/>
            <a:chExt cx="1404571" cy="5300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3996" y="5820829"/>
              <a:ext cx="530042" cy="53004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725756" y="590118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 1 site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64475" y="5856959"/>
            <a:ext cx="1625214" cy="500078"/>
            <a:chOff x="1056519" y="5835811"/>
            <a:chExt cx="1625214" cy="50007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519" y="5835811"/>
              <a:ext cx="530042" cy="500078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1586561" y="5901184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65 sites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300618" y="1487230"/>
            <a:ext cx="1469719" cy="524249"/>
            <a:chOff x="5133791" y="5823726"/>
            <a:chExt cx="1469719" cy="52424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3791" y="5823726"/>
              <a:ext cx="524249" cy="52424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636579" y="5901184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 sites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9680" b="-2717"/>
          <a:stretch/>
        </p:blipFill>
        <p:spPr>
          <a:xfrm>
            <a:off x="561560" y="898991"/>
            <a:ext cx="9429278" cy="59685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4" t="1" r="8129" b="62150"/>
          <a:stretch/>
        </p:blipFill>
        <p:spPr>
          <a:xfrm>
            <a:off x="9749756" y="1583832"/>
            <a:ext cx="2371306" cy="18374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0" t="42807" r="1752" b="-7308"/>
          <a:stretch/>
        </p:blipFill>
        <p:spPr>
          <a:xfrm>
            <a:off x="9773072" y="4004354"/>
            <a:ext cx="2266102" cy="216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5294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916517" y="162631"/>
            <a:ext cx="10358967" cy="755651"/>
          </a:xfrm>
        </p:spPr>
        <p:txBody>
          <a:bodyPr/>
          <a:lstStyle/>
          <a:p>
            <a:pPr eaLnBrk="1" hangingPunct="1">
              <a:buClr>
                <a:srgbClr val="FDE25E"/>
              </a:buClr>
            </a:pPr>
            <a:r>
              <a:rPr lang="en-US" sz="4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Enrolling Sites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8F46883-36F6-4247-9260-254329896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206525"/>
              </p:ext>
            </p:extLst>
          </p:nvPr>
        </p:nvGraphicFramePr>
        <p:xfrm>
          <a:off x="366644" y="1118824"/>
          <a:ext cx="11458712" cy="5551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9933">
                  <a:extLst>
                    <a:ext uri="{9D8B030D-6E8A-4147-A177-3AD203B41FA5}">
                      <a16:colId xmlns:a16="http://schemas.microsoft.com/office/drawing/2014/main" val="3752289424"/>
                    </a:ext>
                  </a:extLst>
                </a:gridCol>
                <a:gridCol w="5006715">
                  <a:extLst>
                    <a:ext uri="{9D8B030D-6E8A-4147-A177-3AD203B41FA5}">
                      <a16:colId xmlns:a16="http://schemas.microsoft.com/office/drawing/2014/main" val="1502236517"/>
                    </a:ext>
                  </a:extLst>
                </a:gridCol>
                <a:gridCol w="1602064">
                  <a:extLst>
                    <a:ext uri="{9D8B030D-6E8A-4147-A177-3AD203B41FA5}">
                      <a16:colId xmlns:a16="http://schemas.microsoft.com/office/drawing/2014/main" val="3156500920"/>
                    </a:ext>
                  </a:extLst>
                </a:gridCol>
              </a:tblGrid>
              <a:tr h="365195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Heart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Hospital Baylor Plano, Plano, TX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21920" marT="60960" marB="609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 Brown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Michael Mack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pts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706304"/>
                  </a:ext>
                </a:extLst>
              </a:tr>
              <a:tr h="365195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Emory University, Atlanta, GA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21920" marT="60960" marB="609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Vasilis Babaliaros and Robert Guyton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pts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492021"/>
                  </a:ext>
                </a:extLst>
              </a:tr>
              <a:tr h="365195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Columbia University Med Ctr, New York, NY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21920" marT="60960" marB="609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Isaac George, Susheel Kodali, and </a:t>
                      </a:r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Tamim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Nazif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pts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259990"/>
                  </a:ext>
                </a:extLst>
              </a:tr>
              <a:tr h="365195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Cedars-Sinai Med Ctr, Los Angeles, CA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21920" marT="60960" marB="609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Raj Makkar and Alfredo Trento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pts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797893"/>
                  </a:ext>
                </a:extLst>
              </a:tr>
              <a:tr h="365195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Newark Beth Israel Med Ctr, Newark, NJ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21920" marT="60960" marB="609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Bruce Haik and Mark Russo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pts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396612"/>
                  </a:ext>
                </a:extLst>
              </a:tr>
              <a:tr h="365195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NYU Langone Med</a:t>
                      </a:r>
                      <a:r>
                        <a:rPr lang="en-US" sz="1600" b="1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Ctr, New York, NY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21920" marT="60960" marB="609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Mathew Williams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33 pts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137647"/>
                  </a:ext>
                </a:extLst>
              </a:tr>
              <a:tr h="365195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</a:pP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Northwestern University, Chicago, IL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21920" marT="60960" marB="609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Charles Davidson and Chris Malaisrie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27 pts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5020"/>
                  </a:ext>
                </a:extLst>
              </a:tr>
              <a:tr h="365195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</a:pP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Washington, Seattle, WA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21920" marT="60960" marB="609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Gabriel </a:t>
                      </a:r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Aldea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James McCabe 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24 pts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748935"/>
                  </a:ext>
                </a:extLst>
              </a:tr>
              <a:tr h="365195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</a:pP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Atlantic Health System, Morristown, NJ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21920" marT="60960" marB="609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John Brown and Robert </a:t>
                      </a:r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Kipperman</a:t>
                      </a:r>
                      <a:endParaRPr lang="en-US" sz="16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23 pts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075915"/>
                  </a:ext>
                </a:extLst>
              </a:tr>
              <a:tr h="365195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Banner University Phoenix, Phoenix, AZ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21920" marT="60960" marB="609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Kenith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Fang and Ashish </a:t>
                      </a:r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Pershad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23 pts</a:t>
                      </a:r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27522"/>
                  </a:ext>
                </a:extLst>
              </a:tr>
              <a:tr h="365195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</a:pPr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Lankenau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Med Ctr,</a:t>
                      </a:r>
                      <a:r>
                        <a:rPr lang="en-US" sz="1600" b="1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Wynnewood, PA</a:t>
                      </a:r>
                    </a:p>
                  </a:txBody>
                  <a:tcPr marL="182880" marR="121920" marT="60960" marB="609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Paul </a:t>
                      </a:r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Goady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Scott Goldman 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23 pts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29485"/>
                  </a:ext>
                </a:extLst>
              </a:tr>
              <a:tr h="365195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Henry Ford Hospital, Detroit,</a:t>
                      </a:r>
                      <a:r>
                        <a:rPr lang="en-US" sz="1600" b="1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182880" marR="121920" marT="60960" marB="609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William O’Neill and Gaetano </a:t>
                      </a:r>
                      <a:r>
                        <a:rPr lang="en-US" sz="1600" b="1" i="0" kern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Paone</a:t>
                      </a:r>
                      <a:endParaRPr lang="en-US" sz="1600" b="1" i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21 pts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663366"/>
                  </a:ext>
                </a:extLst>
              </a:tr>
              <a:tr h="365195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Saint Thomas Health, Nashville, TN</a:t>
                      </a:r>
                      <a:endParaRPr lang="en-US" sz="1600" b="1" i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2880" marR="121920" marT="60960" marB="609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Andrew Moore and </a:t>
                      </a:r>
                      <a:r>
                        <a:rPr lang="en-US" sz="1600" b="1" i="0" kern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Evelio</a:t>
                      </a:r>
                      <a:r>
                        <a:rPr lang="en-US" sz="1600" b="1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Rodriguez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21 pts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40953"/>
                  </a:ext>
                </a:extLst>
              </a:tr>
              <a:tr h="365195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</a:pPr>
                      <a:r>
                        <a:rPr lang="en-US" sz="1600" b="1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UC Health Rockies, Loveland, CO</a:t>
                      </a:r>
                    </a:p>
                  </a:txBody>
                  <a:tcPr marL="182880" marR="121920" marT="60960" marB="609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Mark </a:t>
                      </a:r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Guadagnoli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Brad Oldemeyer 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21 pts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205804"/>
                  </a:ext>
                </a:extLst>
              </a:tr>
              <a:tr h="430409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</a:pPr>
                      <a:r>
                        <a:rPr lang="en-US" sz="1600" b="1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Mills-Peninsula Med Ctr, Burlingame, CA</a:t>
                      </a:r>
                    </a:p>
                  </a:txBody>
                  <a:tcPr marL="182880" marR="121920" marT="60960" marB="609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David Daniels and Conrad Vial 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20 pts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512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5343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6" y="163308"/>
            <a:ext cx="10358967" cy="755651"/>
          </a:xfrm>
        </p:spPr>
        <p:txBody>
          <a:bodyPr/>
          <a:lstStyle/>
          <a:p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PARTNER 3 Trial </a:t>
            </a:r>
            <a:b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i="1" dirty="0"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Top 5 Enrolling Sites</a:t>
            </a:r>
            <a:endParaRPr lang="en-US" sz="4400" i="1" dirty="0">
              <a:solidFill>
                <a:srgbClr val="85F5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david brown Heart hospital pla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" t="3421" r="9210" b="2274"/>
          <a:stretch/>
        </p:blipFill>
        <p:spPr bwMode="auto">
          <a:xfrm>
            <a:off x="678229" y="1541285"/>
            <a:ext cx="1401968" cy="1676679"/>
          </a:xfrm>
          <a:prstGeom prst="rect">
            <a:avLst/>
          </a:prstGeom>
          <a:noFill/>
          <a:ln>
            <a:solidFill>
              <a:srgbClr val="6FBDE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ichael mack Heart hospital pla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-1" r="4878" b="26154"/>
          <a:stretch/>
        </p:blipFill>
        <p:spPr bwMode="auto">
          <a:xfrm>
            <a:off x="2175573" y="1541286"/>
            <a:ext cx="1393354" cy="1676679"/>
          </a:xfrm>
          <a:prstGeom prst="rect">
            <a:avLst/>
          </a:prstGeom>
          <a:noFill/>
          <a:ln>
            <a:solidFill>
              <a:srgbClr val="6FBDE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122" y="3217965"/>
            <a:ext cx="342433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kern="0" dirty="0"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David Brown and Michael Mack</a:t>
            </a:r>
          </a:p>
          <a:p>
            <a:pPr algn="ctr"/>
            <a:r>
              <a:rPr lang="en-US" sz="1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Heart Hospital Baylor Plano; Plano, TX</a:t>
            </a:r>
          </a:p>
          <a:p>
            <a:pPr algn="ctr"/>
            <a:r>
              <a:rPr lang="en-US" sz="1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 patients enrolled</a:t>
            </a:r>
          </a:p>
        </p:txBody>
      </p:sp>
      <p:pic>
        <p:nvPicPr>
          <p:cNvPr id="1030" name="Picture 6" descr="Image result for robert guyt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" b="5987"/>
          <a:stretch/>
        </p:blipFill>
        <p:spPr bwMode="auto">
          <a:xfrm>
            <a:off x="4236225" y="1549414"/>
            <a:ext cx="1269546" cy="1631184"/>
          </a:xfrm>
          <a:prstGeom prst="rect">
            <a:avLst/>
          </a:prstGeom>
          <a:noFill/>
          <a:ln>
            <a:solidFill>
              <a:srgbClr val="6FBDE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vasilis babaliaros m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98" b="3039"/>
          <a:stretch/>
        </p:blipFill>
        <p:spPr bwMode="auto">
          <a:xfrm>
            <a:off x="5611959" y="1549413"/>
            <a:ext cx="1305140" cy="1631185"/>
          </a:xfrm>
          <a:prstGeom prst="rect">
            <a:avLst/>
          </a:prstGeom>
          <a:noFill/>
          <a:ln>
            <a:solidFill>
              <a:srgbClr val="6FBDE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04607" y="3217965"/>
            <a:ext cx="333777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kern="0" dirty="0"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Robert Guyton and Vasilis </a:t>
            </a:r>
            <a:r>
              <a:rPr lang="en-US" sz="1600" b="1" kern="0" dirty="0" err="1"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Babaliaros</a:t>
            </a:r>
            <a:endParaRPr lang="en-US" sz="1600" b="1" kern="0" dirty="0">
              <a:solidFill>
                <a:srgbClr val="85F5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en-US" sz="1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Emory University; Atlanta, GA</a:t>
            </a:r>
          </a:p>
          <a:p>
            <a:pPr algn="ctr"/>
            <a:r>
              <a:rPr lang="en-US" sz="1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 patients enrolled</a:t>
            </a:r>
          </a:p>
        </p:txBody>
      </p:sp>
      <p:pic>
        <p:nvPicPr>
          <p:cNvPr id="1034" name="Picture 10" descr="Image result for susheel kodal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 t="7451" r="11370" b="27512"/>
          <a:stretch/>
        </p:blipFill>
        <p:spPr bwMode="auto">
          <a:xfrm>
            <a:off x="7589005" y="1549412"/>
            <a:ext cx="1293754" cy="1646310"/>
          </a:xfrm>
          <a:prstGeom prst="rect">
            <a:avLst/>
          </a:prstGeom>
          <a:noFill/>
          <a:ln>
            <a:solidFill>
              <a:srgbClr val="6FBDE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04204" y="3217965"/>
            <a:ext cx="408958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kern="0" dirty="0" err="1"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Susheel</a:t>
            </a:r>
            <a:r>
              <a:rPr lang="en-US" sz="1600" b="1" kern="0" dirty="0"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1600" b="1" kern="0" dirty="0" err="1"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Kodali</a:t>
            </a:r>
            <a:r>
              <a:rPr lang="en-US" sz="1600" b="1" kern="0" dirty="0"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Isaac George and </a:t>
            </a:r>
            <a:r>
              <a:rPr lang="en-US" sz="1600" b="1" kern="0" dirty="0" err="1"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Tamim</a:t>
            </a:r>
            <a:r>
              <a:rPr lang="en-US" sz="1600" b="1" kern="0" dirty="0"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1600" b="1" kern="0" dirty="0" err="1"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Nazif</a:t>
            </a:r>
            <a:endParaRPr lang="en-US" sz="1600" b="1" kern="0" dirty="0">
              <a:solidFill>
                <a:srgbClr val="85F5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en-US" sz="1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Columbia University Med Center; NY, NY</a:t>
            </a:r>
          </a:p>
          <a:p>
            <a:pPr algn="ctr"/>
            <a:r>
              <a:rPr lang="en-US" sz="1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 patients enrolled</a:t>
            </a:r>
          </a:p>
        </p:txBody>
      </p:sp>
      <p:pic>
        <p:nvPicPr>
          <p:cNvPr id="1036" name="Picture 12" descr="Image result for isaac georg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8" b="14016"/>
          <a:stretch/>
        </p:blipFill>
        <p:spPr bwMode="auto">
          <a:xfrm>
            <a:off x="8993712" y="1549412"/>
            <a:ext cx="1283701" cy="1649867"/>
          </a:xfrm>
          <a:prstGeom prst="rect">
            <a:avLst/>
          </a:prstGeom>
          <a:noFill/>
          <a:ln>
            <a:solidFill>
              <a:srgbClr val="6FBDE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raj makka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58" b="14000"/>
          <a:stretch/>
        </p:blipFill>
        <p:spPr bwMode="auto">
          <a:xfrm>
            <a:off x="2395263" y="4329411"/>
            <a:ext cx="1336430" cy="1593025"/>
          </a:xfrm>
          <a:prstGeom prst="rect">
            <a:avLst/>
          </a:prstGeom>
          <a:noFill/>
          <a:ln>
            <a:solidFill>
              <a:srgbClr val="6FBDE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alfredo trent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" b="14033"/>
          <a:stretch/>
        </p:blipFill>
        <p:spPr bwMode="auto">
          <a:xfrm>
            <a:off x="3863764" y="4329411"/>
            <a:ext cx="1323150" cy="1592416"/>
          </a:xfrm>
          <a:prstGeom prst="rect">
            <a:avLst/>
          </a:prstGeom>
          <a:noFill/>
          <a:ln>
            <a:solidFill>
              <a:srgbClr val="6FBDE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07701" y="5937285"/>
            <a:ext cx="37208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kern="0" dirty="0"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Raj Makkar and Alfredo Trento</a:t>
            </a:r>
          </a:p>
          <a:p>
            <a:pPr algn="ctr"/>
            <a:r>
              <a:rPr lang="en-US" sz="1600" b="1" kern="0" dirty="0">
                <a:solidFill>
                  <a:srgbClr val="F1F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Cedars-Sinai Med Center; Los Angeles, CA</a:t>
            </a:r>
          </a:p>
          <a:p>
            <a:pPr algn="ctr"/>
            <a:r>
              <a:rPr lang="en-US" sz="1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patients enrolled</a:t>
            </a:r>
          </a:p>
        </p:txBody>
      </p:sp>
      <p:pic>
        <p:nvPicPr>
          <p:cNvPr id="1042" name="Picture 18" descr="Image result for Mark Russo md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669" r="20001" b="-247"/>
          <a:stretch/>
        </p:blipFill>
        <p:spPr bwMode="auto">
          <a:xfrm>
            <a:off x="6527212" y="4329411"/>
            <a:ext cx="1371144" cy="1590776"/>
          </a:xfrm>
          <a:prstGeom prst="rect">
            <a:avLst/>
          </a:prstGeom>
          <a:noFill/>
          <a:ln>
            <a:solidFill>
              <a:srgbClr val="6FBDE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Bruce haik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r="10760" b="3294"/>
          <a:stretch/>
        </p:blipFill>
        <p:spPr bwMode="auto">
          <a:xfrm>
            <a:off x="8042720" y="4329411"/>
            <a:ext cx="1372579" cy="1590776"/>
          </a:xfrm>
          <a:prstGeom prst="rect">
            <a:avLst/>
          </a:prstGeom>
          <a:noFill/>
          <a:ln>
            <a:solidFill>
              <a:srgbClr val="6FBDE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017897" y="5937285"/>
            <a:ext cx="39228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kern="0" dirty="0"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Mark Russo and Bruce Haik</a:t>
            </a:r>
          </a:p>
          <a:p>
            <a:pPr algn="ctr"/>
            <a:r>
              <a:rPr lang="en-US" sz="1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Newark Beth Israel Med Center; Newark, NJ</a:t>
            </a:r>
          </a:p>
          <a:p>
            <a:pPr algn="ctr"/>
            <a:r>
              <a:rPr lang="en-US" sz="1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patients enrolled</a:t>
            </a:r>
          </a:p>
        </p:txBody>
      </p:sp>
      <p:pic>
        <p:nvPicPr>
          <p:cNvPr id="1048" name="Picture 24" descr="Image result for tamim nazif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9" b="29396"/>
          <a:stretch/>
        </p:blipFill>
        <p:spPr bwMode="auto">
          <a:xfrm>
            <a:off x="10388365" y="1549412"/>
            <a:ext cx="1305419" cy="1640616"/>
          </a:xfrm>
          <a:prstGeom prst="rect">
            <a:avLst/>
          </a:prstGeom>
          <a:noFill/>
          <a:ln>
            <a:solidFill>
              <a:srgbClr val="6FBDE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75028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4_PARTNER_TEMPLATE">
  <a:themeElements>
    <a:clrScheme name="PARTNER COLORS FINAL">
      <a:dk1>
        <a:sysClr val="windowText" lastClr="000000"/>
      </a:dk1>
      <a:lt1>
        <a:sysClr val="window" lastClr="FFFFFF"/>
      </a:lt1>
      <a:dk2>
        <a:srgbClr val="1D3B7E"/>
      </a:dk2>
      <a:lt2>
        <a:srgbClr val="FFFFFF"/>
      </a:lt2>
      <a:accent1>
        <a:srgbClr val="00B0F0"/>
      </a:accent1>
      <a:accent2>
        <a:srgbClr val="FFDC21"/>
      </a:accent2>
      <a:accent3>
        <a:srgbClr val="B0F100"/>
      </a:accent3>
      <a:accent4>
        <a:srgbClr val="0070C3"/>
      </a:accent4>
      <a:accent5>
        <a:srgbClr val="70309F"/>
      </a:accent5>
      <a:accent6>
        <a:srgbClr val="FA0D12"/>
      </a:accent6>
      <a:hlink>
        <a:srgbClr val="0070C1"/>
      </a:hlink>
      <a:folHlink>
        <a:srgbClr val="FFFF6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PARTNER_TEMPLATE">
  <a:themeElements>
    <a:clrScheme name="Clinical">
      <a:dk1>
        <a:sysClr val="windowText" lastClr="000000"/>
      </a:dk1>
      <a:lt1>
        <a:sysClr val="window" lastClr="FFFFFF"/>
      </a:lt1>
      <a:dk2>
        <a:srgbClr val="1D3B7E"/>
      </a:dk2>
      <a:lt2>
        <a:srgbClr val="FFFFFF"/>
      </a:lt2>
      <a:accent1>
        <a:srgbClr val="00B0F0"/>
      </a:accent1>
      <a:accent2>
        <a:srgbClr val="FFDC21"/>
      </a:accent2>
      <a:accent3>
        <a:srgbClr val="B0F100"/>
      </a:accent3>
      <a:accent4>
        <a:srgbClr val="0070C3"/>
      </a:accent4>
      <a:accent5>
        <a:srgbClr val="70309F"/>
      </a:accent5>
      <a:accent6>
        <a:srgbClr val="FA0D12"/>
      </a:accent6>
      <a:hlink>
        <a:srgbClr val="0070C1"/>
      </a:hlink>
      <a:folHlink>
        <a:srgbClr val="FFFF6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46253</TotalTime>
  <Words>3926</Words>
  <Application>Microsoft Macintosh PowerPoint</Application>
  <PresentationFormat>Widescreen</PresentationFormat>
  <Paragraphs>1225</Paragraphs>
  <Slides>46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ＭＳ Ｐゴシック</vt:lpstr>
      <vt:lpstr>ＭＳ Ｐゴシック</vt:lpstr>
      <vt:lpstr>ヒラギノ角ゴ Pro W3</vt:lpstr>
      <vt:lpstr>Arial</vt:lpstr>
      <vt:lpstr>Calibri</vt:lpstr>
      <vt:lpstr>Lucida Grande</vt:lpstr>
      <vt:lpstr>Times New Roman</vt:lpstr>
      <vt:lpstr>Wingdings</vt:lpstr>
      <vt:lpstr>Wingdings 2</vt:lpstr>
      <vt:lpstr>4_PARTNER_TEMPLATE</vt:lpstr>
      <vt:lpstr>1_CRF_2006_background</vt:lpstr>
      <vt:lpstr>5_PARTNER_TEMPLATE</vt:lpstr>
      <vt:lpstr>2_CRF_2006_background</vt:lpstr>
      <vt:lpstr>PARTNER 3 Transcatheter or Surgical Aortic Valve Replacement in Low Risk Patients with Aortic Stenosis </vt:lpstr>
      <vt:lpstr>Disclosures - Martin B. Leon, MD ACC 2019; New Orleans, LA; March 16-18, 2019</vt:lpstr>
      <vt:lpstr>Background (1)</vt:lpstr>
      <vt:lpstr>Background (2)</vt:lpstr>
      <vt:lpstr>Purpose</vt:lpstr>
      <vt:lpstr>PARTNER 3 Study Design </vt:lpstr>
      <vt:lpstr>PARTNER 3 Clinical Sites</vt:lpstr>
      <vt:lpstr>Top Enrolling Sites</vt:lpstr>
      <vt:lpstr>The PARTNER 3 Trial  Top 5 Enrolling Sites</vt:lpstr>
      <vt:lpstr>Study Leadership</vt:lpstr>
      <vt:lpstr>Key Inclusion Criteria</vt:lpstr>
      <vt:lpstr>Key Exclusion Criteria</vt:lpstr>
      <vt:lpstr>Study Methodology </vt:lpstr>
      <vt:lpstr>Primary Endpoint  </vt:lpstr>
      <vt:lpstr>Sample Size Calculation</vt:lpstr>
      <vt:lpstr>Statistical Methods   </vt:lpstr>
      <vt:lpstr>Study Flow and Follow-Up</vt:lpstr>
      <vt:lpstr>Study Populations ITT to AT Patient Cohorts</vt:lpstr>
      <vt:lpstr>Patient Disposition</vt:lpstr>
      <vt:lpstr>Baseline Patient Characteristics</vt:lpstr>
      <vt:lpstr>Baseline Echo and CT Characteristics </vt:lpstr>
      <vt:lpstr>Procedural &amp; Hospital Findings</vt:lpstr>
      <vt:lpstr>Procedural Complications In-Hospital</vt:lpstr>
      <vt:lpstr>Primary Endpoint </vt:lpstr>
      <vt:lpstr>All-Cause Mortality</vt:lpstr>
      <vt:lpstr>All Stroke</vt:lpstr>
      <vt:lpstr>Death or Disabling Stroke</vt:lpstr>
      <vt:lpstr>Rehospitalization</vt:lpstr>
      <vt:lpstr>        Primary Endpoint Sensitivity Analyses </vt:lpstr>
      <vt:lpstr>        Primary Endpoint Sensitivity Analyses </vt:lpstr>
      <vt:lpstr>       Primary Endpoint - Subgroup Analysis</vt:lpstr>
      <vt:lpstr>Pre-specified Secondary Endpoints Subject to Multiplicity Adjustment</vt:lpstr>
      <vt:lpstr>Pre-specified Secondary Endpoints Subject to Multiplicity Adjustment</vt:lpstr>
      <vt:lpstr>Other Secondary Endpoints</vt:lpstr>
      <vt:lpstr>Echocardiography Findings  Mean Gradient</vt:lpstr>
      <vt:lpstr>Echocardiography Findings  Aortic Valve Area</vt:lpstr>
      <vt:lpstr>The PARTNER Trials  Valve Size Distribution</vt:lpstr>
      <vt:lpstr>Paravalvular Regurgitation</vt:lpstr>
      <vt:lpstr>Paravalvular Regurgitation</vt:lpstr>
      <vt:lpstr>Functional Assessments</vt:lpstr>
      <vt:lpstr>The PARTNER 3 Trial Study Limitations</vt:lpstr>
      <vt:lpstr>The PARTNER 3 Trial Conclusions (1)</vt:lpstr>
      <vt:lpstr>The PARTNER 3 Trial Conclusions (2)</vt:lpstr>
      <vt:lpstr>The PARTNER 3 Trial Conclusions (3)</vt:lpstr>
      <vt:lpstr>The PARTNER 3 Trial Clinical Implications</vt:lpstr>
      <vt:lpstr>The PARTNER 3 Trial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PARTNER 3 Trial  Bi-Weekly National PI Conference Call</dc:title>
  <dc:creator>Vinny Podichetty</dc:creator>
  <cp:lastModifiedBy>Andrey Koledenkov</cp:lastModifiedBy>
  <cp:revision>2418</cp:revision>
  <cp:lastPrinted>2018-05-03T03:27:55Z</cp:lastPrinted>
  <dcterms:created xsi:type="dcterms:W3CDTF">2017-05-24T04:22:31Z</dcterms:created>
  <dcterms:modified xsi:type="dcterms:W3CDTF">2019-03-17T23:17:18Z</dcterms:modified>
</cp:coreProperties>
</file>