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9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0" r:id="rId3"/>
    <p:sldId id="258" r:id="rId4"/>
    <p:sldId id="259" r:id="rId5"/>
    <p:sldId id="260" r:id="rId6"/>
    <p:sldId id="268" r:id="rId7"/>
    <p:sldId id="267" r:id="rId8"/>
    <p:sldId id="261" r:id="rId9"/>
    <p:sldId id="272" r:id="rId10"/>
    <p:sldId id="262" r:id="rId11"/>
    <p:sldId id="274" r:id="rId12"/>
    <p:sldId id="273" r:id="rId13"/>
  </p:sldIdLst>
  <p:sldSz cx="10160000" cy="5715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Tahoma" panose="020B0604030504040204" pitchFamily="34" charset="0"/>
      <p:regular r:id="rId20"/>
      <p:bold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76" userDrawn="1">
          <p15:clr>
            <a:srgbClr val="A4A3A4"/>
          </p15:clr>
        </p15:guide>
        <p15:guide id="3" pos="6224" userDrawn="1">
          <p15:clr>
            <a:srgbClr val="A4A3A4"/>
          </p15:clr>
        </p15:guide>
        <p15:guide id="6" pos="177" userDrawn="1">
          <p15:clr>
            <a:srgbClr val="A4A3A4"/>
          </p15:clr>
        </p15:guide>
        <p15:guide id="7" orient="horz" pos="3123" userDrawn="1">
          <p15:clr>
            <a:srgbClr val="A4A3A4"/>
          </p15:clr>
        </p15:guide>
        <p15:guide id="11" pos="3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AD"/>
    <a:srgbClr val="004071"/>
    <a:srgbClr val="FFEBF7"/>
    <a:srgbClr val="2E001C"/>
    <a:srgbClr val="400023"/>
    <a:srgbClr val="2E307C"/>
    <a:srgbClr val="BEDCA0"/>
    <a:srgbClr val="EBF5F0"/>
    <a:srgbClr val="76DDA6"/>
    <a:srgbClr val="144C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6355" autoAdjust="0"/>
  </p:normalViewPr>
  <p:slideViewPr>
    <p:cSldViewPr snapToObjects="1" showGuides="1">
      <p:cViewPr varScale="1">
        <p:scale>
          <a:sx n="133" d="100"/>
          <a:sy n="133" d="100"/>
        </p:scale>
        <p:origin x="600" y="114"/>
      </p:cViewPr>
      <p:guideLst>
        <p:guide pos="176"/>
        <p:guide pos="6224"/>
        <p:guide pos="177"/>
        <p:guide orient="horz" pos="3123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84" d="100"/>
          <a:sy n="84" d="100"/>
        </p:scale>
        <p:origin x="276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DE0C6-E80C-45FF-A26C-47876B13D1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7C388AC4-5195-5832-34D2-63BA330890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683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раз слайда 7">
            <a:extLst>
              <a:ext uri="{FF2B5EF4-FFF2-40B4-BE49-F238E27FC236}">
                <a16:creationId xmlns:a16="http://schemas.microsoft.com/office/drawing/2014/main" id="{748176F1-1E06-4F0F-8173-DFCC98938B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03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0269FB5-8E72-40DB-A730-704E035F36F1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1345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66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7142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809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gradFill flip="none" rotWithShape="1">
          <a:gsLst>
            <a:gs pos="0">
              <a:schemeClr val="tx1"/>
            </a:gs>
            <a:gs pos="100000">
              <a:schemeClr val="tx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423816" y="2641477"/>
            <a:ext cx="6532495" cy="121124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45791" dir="8778596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/>
          <a:lstStyle>
            <a:lvl1pPr marL="0" indent="0" algn="ctr">
              <a:buSzTx/>
              <a:buFontTx/>
              <a:buNone/>
              <a:defRPr lang="en-US" sz="2800" b="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dirty="0"/>
              <a:t>Образец подзаголовка</a:t>
            </a:r>
            <a:endParaRPr lang="en-US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>
          <a:xfrm>
            <a:off x="3423816" y="985291"/>
            <a:ext cx="6532495" cy="1571275"/>
          </a:xfrm>
          <a:noFill/>
        </p:spPr>
        <p:txBody>
          <a:bodyPr anchor="ctr" anchorCtr="0">
            <a:normAutofit/>
          </a:bodyPr>
          <a:lstStyle>
            <a:lvl1pPr>
              <a:defRPr sz="38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0957B6-87EA-00E3-429A-FBA9B9413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56" y="193204"/>
            <a:ext cx="1424164" cy="5008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6C1FB3-5233-FEEF-49E9-00AE8E522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48" y="769268"/>
            <a:ext cx="3808904" cy="357738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99973F-FFBC-8A12-771E-2C8DF64E11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8876"/>
            <a:ext cx="10160000" cy="1772920"/>
          </a:xfrm>
          <a:prstGeom prst="rect">
            <a:avLst/>
          </a:prstGeom>
        </p:spPr>
      </p:pic>
      <p:sp>
        <p:nvSpPr>
          <p:cNvPr id="19" name="Rectangle 4">
            <a:extLst>
              <a:ext uri="{FF2B5EF4-FFF2-40B4-BE49-F238E27FC236}">
                <a16:creationId xmlns:a16="http://schemas.microsoft.com/office/drawing/2014/main" id="{D8F65509-4070-4C64-B3E6-6E6BE48EDFC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5380234"/>
            <a:ext cx="10160000" cy="344332"/>
          </a:xfrm>
          <a:prstGeom prst="rect">
            <a:avLst/>
          </a:prstGeom>
          <a:solidFill>
            <a:srgbClr val="00AAAD"/>
          </a:solidFill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Tx/>
              <a:buFontTx/>
              <a:buNone/>
              <a:defRPr lang="en-US" sz="2400" i="0" kern="1200" noProof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5430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002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ru-RU" sz="1556" noProof="0" dirty="0">
                <a:solidFill>
                  <a:schemeClr val="tx1"/>
                </a:solidFill>
              </a:rPr>
              <a:t>НМК 6</a:t>
            </a:r>
            <a:r>
              <a:rPr lang="en-US" sz="1556" noProof="0" dirty="0">
                <a:solidFill>
                  <a:schemeClr val="tx1"/>
                </a:solidFill>
              </a:rPr>
              <a:t> </a:t>
            </a:r>
            <a:r>
              <a:rPr lang="ru-RU" sz="1556" noProof="0" dirty="0">
                <a:solidFill>
                  <a:schemeClr val="tx1"/>
                </a:solidFill>
              </a:rPr>
              <a:t> </a:t>
            </a:r>
            <a:r>
              <a:rPr lang="en-US" sz="1560" dirty="0">
                <a:solidFill>
                  <a:schemeClr val="tx1"/>
                </a:solidFill>
              </a:rPr>
              <a:t>●</a:t>
            </a:r>
            <a:r>
              <a:rPr lang="en-US" sz="1556" noProof="0" dirty="0">
                <a:solidFill>
                  <a:schemeClr val="tx1"/>
                </a:solidFill>
              </a:rPr>
              <a:t>  </a:t>
            </a:r>
            <a:r>
              <a:rPr lang="ru-RU" sz="1556" noProof="0" dirty="0">
                <a:solidFill>
                  <a:schemeClr val="tx1"/>
                </a:solidFill>
              </a:rPr>
              <a:t>12 – 13 апреля 2024 г, 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825704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95" y="907522"/>
            <a:ext cx="9602611" cy="4398251"/>
          </a:xfrm>
          <a:prstGeom prst="rect">
            <a:avLst/>
          </a:prstGeom>
        </p:spPr>
        <p:txBody>
          <a:bodyPr/>
          <a:lstStyle>
            <a:lvl1pPr marL="253986" indent="-253986">
              <a:buFont typeface="Arial" panose="020B0604020202020204" pitchFamily="34" charset="0"/>
              <a:buChar char="•"/>
              <a:defRPr lang="ru-RU" dirty="0"/>
            </a:lvl1pPr>
            <a:lvl2pPr marL="761961" indent="-253986">
              <a:buFont typeface="Arial" panose="020B0604020202020204" pitchFamily="34" charset="0"/>
              <a:buChar char="•"/>
              <a:defRPr lang="ru-RU" dirty="0"/>
            </a:lvl2pPr>
            <a:lvl3pPr marL="1269936" indent="-253986">
              <a:buFont typeface="Arial" panose="020B0604020202020204" pitchFamily="34" charset="0"/>
              <a:buChar char="•"/>
              <a:defRPr lang="ru-RU" dirty="0"/>
            </a:lvl3pPr>
            <a:lvl4pPr marL="1777911" indent="-253986">
              <a:buFont typeface="Arial" panose="020B0604020202020204" pitchFamily="34" charset="0"/>
              <a:buChar char="•"/>
              <a:defRPr lang="ru-RU" dirty="0"/>
            </a:lvl4pPr>
            <a:lvl5pPr marL="2285885" indent="-253986">
              <a:buFont typeface="Arial" panose="020B0604020202020204" pitchFamily="34" charset="0"/>
              <a:buChar char="•"/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213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5" userDrawn="1">
          <p15:clr>
            <a:srgbClr val="FBAE40"/>
          </p15:clr>
        </p15:guide>
        <p15:guide id="2" orient="horz" pos="12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8698" y="907521"/>
            <a:ext cx="4737806" cy="4326243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3" y="907520"/>
            <a:ext cx="4737806" cy="4326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14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8698" y="936628"/>
            <a:ext cx="4719286" cy="48947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778" b="1" cap="all" baseline="0">
                <a:solidFill>
                  <a:schemeClr val="accent1"/>
                </a:solidFill>
                <a:latin typeface="+mj-lt"/>
              </a:defRPr>
            </a:lvl1pPr>
            <a:lvl2pPr marL="507975" indent="0">
              <a:buNone/>
              <a:defRPr sz="2222" b="1"/>
            </a:lvl2pPr>
            <a:lvl3pPr marL="1015950" indent="0">
              <a:buNone/>
              <a:defRPr sz="2000" b="1"/>
            </a:lvl3pPr>
            <a:lvl4pPr marL="1523924" indent="0">
              <a:buNone/>
              <a:defRPr sz="1778" b="1"/>
            </a:lvl4pPr>
            <a:lvl5pPr marL="2031899" indent="0">
              <a:buNone/>
              <a:defRPr sz="1778" b="1"/>
            </a:lvl5pPr>
            <a:lvl6pPr marL="2539873" indent="0">
              <a:buNone/>
              <a:defRPr sz="1778" b="1"/>
            </a:lvl6pPr>
            <a:lvl7pPr marL="3047848" indent="0">
              <a:buNone/>
              <a:defRPr sz="1778" b="1"/>
            </a:lvl7pPr>
            <a:lvl8pPr marL="3555822" indent="0">
              <a:buNone/>
              <a:defRPr sz="1778" b="1"/>
            </a:lvl8pPr>
            <a:lvl9pPr marL="4063797" indent="0">
              <a:buNone/>
              <a:defRPr sz="1778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8698" y="1561356"/>
            <a:ext cx="4719286" cy="3744416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4" y="936628"/>
            <a:ext cx="4737806" cy="48947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778" b="1" cap="all" baseline="0">
                <a:solidFill>
                  <a:schemeClr val="accent1"/>
                </a:solidFill>
                <a:latin typeface="+mj-lt"/>
              </a:defRPr>
            </a:lvl1pPr>
            <a:lvl2pPr marL="507975" indent="0">
              <a:buNone/>
              <a:defRPr sz="2222" b="1"/>
            </a:lvl2pPr>
            <a:lvl3pPr marL="1015950" indent="0">
              <a:buNone/>
              <a:defRPr sz="2000" b="1"/>
            </a:lvl3pPr>
            <a:lvl4pPr marL="1523924" indent="0">
              <a:buNone/>
              <a:defRPr sz="1778" b="1"/>
            </a:lvl4pPr>
            <a:lvl5pPr marL="2031899" indent="0">
              <a:buNone/>
              <a:defRPr sz="1778" b="1"/>
            </a:lvl5pPr>
            <a:lvl6pPr marL="2539873" indent="0">
              <a:buNone/>
              <a:defRPr sz="1778" b="1"/>
            </a:lvl6pPr>
            <a:lvl7pPr marL="3047848" indent="0">
              <a:buNone/>
              <a:defRPr sz="1778" b="1"/>
            </a:lvl7pPr>
            <a:lvl8pPr marL="3555822" indent="0">
              <a:buNone/>
              <a:defRPr sz="1778" b="1"/>
            </a:lvl8pPr>
            <a:lvl9pPr marL="4063797" indent="0">
              <a:buNone/>
              <a:defRPr sz="1778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4" y="1561356"/>
            <a:ext cx="4737806" cy="37444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453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62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9534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lang="en-US" sz="3889" dirty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936627"/>
            <a:ext cx="5561982" cy="4369145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8694" y="936626"/>
            <a:ext cx="3930449" cy="43691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dirty="0"/>
            </a:lvl1pPr>
            <a:lvl2pPr marL="507975" indent="0">
              <a:buNone/>
              <a:defRPr sz="1556"/>
            </a:lvl2pPr>
            <a:lvl3pPr marL="1015950" indent="0">
              <a:buNone/>
              <a:defRPr sz="1333"/>
            </a:lvl3pPr>
            <a:lvl4pPr marL="1523924" indent="0">
              <a:buNone/>
              <a:defRPr sz="1111"/>
            </a:lvl4pPr>
            <a:lvl5pPr marL="2031899" indent="0">
              <a:buNone/>
              <a:defRPr sz="1111"/>
            </a:lvl5pPr>
            <a:lvl6pPr marL="2539873" indent="0">
              <a:buNone/>
              <a:defRPr sz="1111"/>
            </a:lvl6pPr>
            <a:lvl7pPr marL="3047848" indent="0">
              <a:buNone/>
              <a:defRPr sz="1111"/>
            </a:lvl7pPr>
            <a:lvl8pPr marL="3555822" indent="0">
              <a:buNone/>
              <a:defRPr sz="1111"/>
            </a:lvl8pPr>
            <a:lvl9pPr marL="4063797" indent="0">
              <a:buNone/>
              <a:defRPr sz="111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99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8695" y="3868964"/>
            <a:ext cx="9602611" cy="348495"/>
          </a:xfrm>
          <a:prstGeom prst="rect">
            <a:avLst/>
          </a:prstGeom>
        </p:spPr>
        <p:txBody>
          <a:bodyPr anchor="b"/>
          <a:lstStyle>
            <a:lvl1pPr>
              <a:defRPr sz="2222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8695" y="156104"/>
            <a:ext cx="9602611" cy="371285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556"/>
            </a:lvl1pPr>
            <a:lvl2pPr marL="507975" indent="0">
              <a:buNone/>
              <a:defRPr sz="3111"/>
            </a:lvl2pPr>
            <a:lvl3pPr marL="1015950" indent="0">
              <a:buNone/>
              <a:defRPr sz="2667"/>
            </a:lvl3pPr>
            <a:lvl4pPr marL="1523924" indent="0">
              <a:buNone/>
              <a:defRPr sz="2222"/>
            </a:lvl4pPr>
            <a:lvl5pPr marL="2031899" indent="0">
              <a:buNone/>
              <a:defRPr sz="2222"/>
            </a:lvl5pPr>
            <a:lvl6pPr marL="2539873" indent="0">
              <a:buNone/>
              <a:defRPr sz="2222"/>
            </a:lvl6pPr>
            <a:lvl7pPr marL="3047848" indent="0">
              <a:buNone/>
              <a:defRPr sz="2222"/>
            </a:lvl7pPr>
            <a:lvl8pPr marL="3555822" indent="0">
              <a:buNone/>
              <a:defRPr sz="2222"/>
            </a:lvl8pPr>
            <a:lvl9pPr marL="4063797" indent="0">
              <a:buNone/>
              <a:defRPr sz="2222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8695" y="4369668"/>
            <a:ext cx="9602611" cy="936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ru-RU" dirty="0"/>
            </a:lvl1pPr>
            <a:lvl2pPr marL="507975" indent="0">
              <a:buNone/>
              <a:defRPr sz="1556"/>
            </a:lvl2pPr>
            <a:lvl3pPr marL="1015950" indent="0">
              <a:buNone/>
              <a:defRPr sz="1333"/>
            </a:lvl3pPr>
            <a:lvl4pPr marL="1523924" indent="0">
              <a:buNone/>
              <a:defRPr sz="1111"/>
            </a:lvl4pPr>
            <a:lvl5pPr marL="2031899" indent="0">
              <a:buNone/>
              <a:defRPr sz="1111"/>
            </a:lvl5pPr>
            <a:lvl6pPr marL="2539873" indent="0">
              <a:buNone/>
              <a:defRPr sz="1111"/>
            </a:lvl6pPr>
            <a:lvl7pPr marL="3047848" indent="0">
              <a:buNone/>
              <a:defRPr sz="1111"/>
            </a:lvl7pPr>
            <a:lvl8pPr marL="3555822" indent="0">
              <a:buNone/>
              <a:defRPr sz="1111"/>
            </a:lvl8pPr>
            <a:lvl9pPr marL="4063797" indent="0">
              <a:buNone/>
              <a:defRPr sz="111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040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100000">
              <a:schemeClr val="tx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93673"/>
            <a:ext cx="10160000" cy="540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altLang="ru-RU" dirty="0"/>
              <a:t>ОБРАЗЕЦ ЗАГОЛОВКА</a:t>
            </a:r>
            <a:endParaRPr lang="en-US" altLang="ru-RU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8695" y="907520"/>
            <a:ext cx="9602611" cy="447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  <a:endParaRPr lang="en-US" alt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292A86-E33B-7806-CDD7-E6FC3C58913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4" y="4648946"/>
            <a:ext cx="1082176" cy="101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927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</p:sldLayoutIdLst>
  <p:txStyles>
    <p:titleStyle>
      <a:lvl1pPr algn="ctr" defTabSz="1015950" rtl="0" eaLnBrk="1" latinLnBrk="0" hangingPunct="1">
        <a:lnSpc>
          <a:spcPct val="90000"/>
        </a:lnSpc>
        <a:spcBef>
          <a:spcPct val="0"/>
        </a:spcBef>
        <a:buNone/>
        <a:defRPr sz="3889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317483" indent="-317483" algn="l" defTabSz="1015950" rtl="0" eaLnBrk="1" latinLnBrk="0" hangingPunct="1">
        <a:lnSpc>
          <a:spcPct val="90000"/>
        </a:lnSpc>
        <a:spcBef>
          <a:spcPts val="1111"/>
        </a:spcBef>
        <a:buClr>
          <a:schemeClr val="bg2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825458" indent="-317483" algn="l" defTabSz="1015950" rtl="0" eaLnBrk="1" latinLnBrk="0" hangingPunct="1">
        <a:lnSpc>
          <a:spcPct val="90000"/>
        </a:lnSpc>
        <a:spcBef>
          <a:spcPts val="556"/>
        </a:spcBef>
        <a:buClr>
          <a:schemeClr val="bg2"/>
        </a:buClr>
        <a:buFont typeface="Arial" panose="020B0604020202020204" pitchFamily="34" charset="0"/>
        <a:buChar char="•"/>
        <a:defRPr sz="1778" kern="1200">
          <a:solidFill>
            <a:schemeClr val="bg1"/>
          </a:solidFill>
          <a:latin typeface="+mn-lt"/>
          <a:ea typeface="+mn-ea"/>
          <a:cs typeface="+mn-cs"/>
        </a:defRPr>
      </a:lvl2pPr>
      <a:lvl3pPr marL="1333433" indent="-317483" algn="l" defTabSz="1015950" rtl="0" eaLnBrk="1" latinLnBrk="0" hangingPunct="1">
        <a:lnSpc>
          <a:spcPct val="90000"/>
        </a:lnSpc>
        <a:spcBef>
          <a:spcPts val="556"/>
        </a:spcBef>
        <a:buClr>
          <a:schemeClr val="bg2"/>
        </a:buClr>
        <a:buFont typeface="Arial" panose="020B0604020202020204" pitchFamily="34" charset="0"/>
        <a:buChar char="•"/>
        <a:defRPr sz="1556" kern="1200">
          <a:solidFill>
            <a:schemeClr val="bg1"/>
          </a:solidFill>
          <a:latin typeface="+mn-lt"/>
          <a:ea typeface="+mn-ea"/>
          <a:cs typeface="+mn-cs"/>
        </a:defRPr>
      </a:lvl3pPr>
      <a:lvl4pPr marL="1714415" indent="-190490" algn="l" defTabSz="1015950" rtl="0" eaLnBrk="1" latinLnBrk="0" hangingPunct="1">
        <a:lnSpc>
          <a:spcPct val="90000"/>
        </a:lnSpc>
        <a:spcBef>
          <a:spcPts val="556"/>
        </a:spcBef>
        <a:buClr>
          <a:schemeClr val="bg2"/>
        </a:buClr>
        <a:buFont typeface="Arial" panose="020B0604020202020204" pitchFamily="34" charset="0"/>
        <a:buChar char="•"/>
        <a:defRPr sz="1333" kern="1200">
          <a:solidFill>
            <a:schemeClr val="bg1"/>
          </a:solidFill>
          <a:latin typeface="+mn-lt"/>
          <a:ea typeface="+mn-ea"/>
          <a:cs typeface="+mn-cs"/>
        </a:defRPr>
      </a:lvl4pPr>
      <a:lvl5pPr marL="2222389" indent="-190490" algn="l" defTabSz="1015950" rtl="0" eaLnBrk="1" latinLnBrk="0" hangingPunct="1">
        <a:lnSpc>
          <a:spcPct val="90000"/>
        </a:lnSpc>
        <a:spcBef>
          <a:spcPts val="556"/>
        </a:spcBef>
        <a:buClr>
          <a:schemeClr val="bg2"/>
        </a:buClr>
        <a:buFont typeface="Arial" panose="020B0604020202020204" pitchFamily="34" charset="0"/>
        <a:buChar char="•"/>
        <a:defRPr sz="1333" kern="1200">
          <a:solidFill>
            <a:schemeClr val="bg1"/>
          </a:solidFill>
          <a:latin typeface="+mn-lt"/>
          <a:ea typeface="+mn-ea"/>
          <a:cs typeface="+mn-cs"/>
        </a:defRPr>
      </a:lvl5pPr>
      <a:lvl6pPr marL="2793860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835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810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783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75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50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24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899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873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848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822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797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176" userDrawn="1">
          <p15:clr>
            <a:srgbClr val="F26B43"/>
          </p15:clr>
        </p15:guide>
        <p15:guide id="12" pos="6224" userDrawn="1">
          <p15:clr>
            <a:srgbClr val="F26B43"/>
          </p15:clr>
        </p15:guide>
        <p15:guide id="13" orient="horz" pos="1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631727" y="1345332"/>
            <a:ext cx="7036551" cy="2592288"/>
          </a:xfrm>
        </p:spPr>
        <p:txBody>
          <a:bodyPr/>
          <a:lstStyle/>
          <a:p>
            <a:r>
              <a:rPr lang="ru-RU" sz="2800" b="1" i="0" dirty="0">
                <a:solidFill>
                  <a:schemeClr val="bg2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«Инновационные </a:t>
            </a:r>
            <a:r>
              <a:rPr lang="ru-RU" sz="2800" b="1" i="0" dirty="0" err="1">
                <a:solidFill>
                  <a:schemeClr val="bg2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рентгенэндоваскулярные</a:t>
            </a:r>
            <a:r>
              <a:rPr lang="ru-RU" sz="2800" b="1" i="0" dirty="0">
                <a:solidFill>
                  <a:schemeClr val="bg2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технологии в лечении</a:t>
            </a:r>
            <a:br>
              <a:rPr lang="ru-RU" sz="2800" b="1" i="0" dirty="0">
                <a:solidFill>
                  <a:schemeClr val="bg2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i="0" dirty="0">
                <a:solidFill>
                  <a:schemeClr val="bg2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хронических и острых нарушений мозгового кровообращения»</a:t>
            </a:r>
            <a:endParaRPr lang="ru-RU" b="0" dirty="0">
              <a:solidFill>
                <a:schemeClr val="bg2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703736" y="550184"/>
            <a:ext cx="6892535" cy="943493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Шестая Всероссийская </a:t>
            </a:r>
            <a:br>
              <a:rPr lang="ru-RU" sz="2800" b="1" i="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i="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научно-практическая конференция</a:t>
            </a:r>
            <a:r>
              <a:rPr lang="ru-RU" sz="1200" b="1" i="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200" b="1" i="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200" b="1" i="0" dirty="0">
              <a:effectLst/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2598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907E644A-DB68-45CF-A981-416A92C72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92" y="229268"/>
            <a:ext cx="10160876" cy="540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defTabSz="1015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89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000" dirty="0">
                <a:solidFill>
                  <a:schemeClr val="bg2"/>
                </a:solidFill>
              </a:rPr>
              <a:t>Анонс мероприятий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D1C0C01C-497E-4E3F-B624-F194E6E5F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536" y="840805"/>
            <a:ext cx="8496944" cy="453697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b="1" dirty="0">
                <a:solidFill>
                  <a:schemeClr val="bg2"/>
                </a:solidFill>
              </a:rPr>
              <a:t>Первая Всероссийская научно-практическая конференции «</a:t>
            </a:r>
            <a:r>
              <a:rPr lang="ru-RU" sz="1800" b="1" dirty="0" err="1">
                <a:solidFill>
                  <a:schemeClr val="bg2"/>
                </a:solidFill>
              </a:rPr>
              <a:t>Эндоваскулярная</a:t>
            </a:r>
            <a:r>
              <a:rPr lang="ru-RU" sz="1800" b="1" dirty="0">
                <a:solidFill>
                  <a:schemeClr val="bg2"/>
                </a:solidFill>
              </a:rPr>
              <a:t> хирургия венозной патологии»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b="1" dirty="0" smtClean="0">
                <a:solidFill>
                  <a:schemeClr val="accent1"/>
                </a:solidFill>
              </a:rPr>
              <a:t>12-13 июля </a:t>
            </a:r>
            <a:r>
              <a:rPr lang="ru-RU" sz="1800" b="1" dirty="0">
                <a:solidFill>
                  <a:schemeClr val="accent1"/>
                </a:solidFill>
              </a:rPr>
              <a:t>2024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1000" b="1" dirty="0">
              <a:solidFill>
                <a:schemeClr val="bg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b="1" dirty="0">
                <a:solidFill>
                  <a:schemeClr val="bg2"/>
                </a:solidFill>
              </a:rPr>
              <a:t>Третья Всероссийская научно-практическая конференция «Визуализация и физиология в </a:t>
            </a:r>
            <a:r>
              <a:rPr lang="ru-RU" sz="1800" b="1" dirty="0" err="1">
                <a:solidFill>
                  <a:schemeClr val="bg2"/>
                </a:solidFill>
              </a:rPr>
              <a:t>рентгенэндоваскулярной</a:t>
            </a:r>
            <a:r>
              <a:rPr lang="ru-RU" sz="1800" b="1" dirty="0">
                <a:solidFill>
                  <a:schemeClr val="bg2"/>
                </a:solidFill>
              </a:rPr>
              <a:t> хирургии сердечно-сосудистых заболеваний»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b="1" dirty="0" smtClean="0">
                <a:solidFill>
                  <a:schemeClr val="accent1"/>
                </a:solidFill>
              </a:rPr>
              <a:t>20-21 сентября </a:t>
            </a:r>
            <a:r>
              <a:rPr lang="ru-RU" sz="1800" b="1" dirty="0">
                <a:solidFill>
                  <a:schemeClr val="accent1"/>
                </a:solidFill>
              </a:rPr>
              <a:t>2024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1000" b="1" dirty="0">
              <a:solidFill>
                <a:schemeClr val="bg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b="1" dirty="0">
                <a:solidFill>
                  <a:schemeClr val="bg2"/>
                </a:solidFill>
              </a:rPr>
              <a:t>XXV</a:t>
            </a:r>
            <a:r>
              <a:rPr lang="en-US" sz="1800" b="1" dirty="0">
                <a:solidFill>
                  <a:schemeClr val="bg2"/>
                </a:solidFill>
              </a:rPr>
              <a:t>I</a:t>
            </a:r>
            <a:r>
              <a:rPr lang="ru-RU" sz="1800" b="1" dirty="0">
                <a:solidFill>
                  <a:schemeClr val="bg2"/>
                </a:solidFill>
              </a:rPr>
              <a:t> Московский Международный Конгресс по </a:t>
            </a:r>
            <a:r>
              <a:rPr lang="ru-RU" sz="1800" b="1" dirty="0" err="1">
                <a:solidFill>
                  <a:schemeClr val="bg2"/>
                </a:solidFill>
              </a:rPr>
              <a:t>рентгенэндоваскулярной</a:t>
            </a:r>
            <a:r>
              <a:rPr lang="ru-RU" sz="1800" b="1" dirty="0">
                <a:solidFill>
                  <a:schemeClr val="bg2"/>
                </a:solidFill>
              </a:rPr>
              <a:t> хирургии</a:t>
            </a:r>
            <a:endParaRPr lang="en-US" sz="1800" b="1" dirty="0">
              <a:solidFill>
                <a:schemeClr val="bg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b="1" dirty="0" smtClean="0">
                <a:solidFill>
                  <a:schemeClr val="accent1"/>
                </a:solidFill>
              </a:rPr>
              <a:t>14-16 ноября 2024</a:t>
            </a:r>
            <a:endParaRPr lang="ru-RU" sz="180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1000" b="1" dirty="0" smtClean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b="1" dirty="0" smtClean="0">
                <a:solidFill>
                  <a:schemeClr val="bg2"/>
                </a:solidFill>
              </a:rPr>
              <a:t>Целевые обучающие курсы при поддержке компаний </a:t>
            </a:r>
            <a:endParaRPr lang="en-US" sz="1800" b="1" dirty="0">
              <a:solidFill>
                <a:schemeClr val="bg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89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907E644A-DB68-45CF-A981-416A92C72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92" y="229268"/>
            <a:ext cx="10160876" cy="540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defTabSz="1015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89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000" dirty="0" smtClean="0">
                <a:solidFill>
                  <a:schemeClr val="bg2"/>
                </a:solidFill>
              </a:rPr>
              <a:t>НАЦИОНАЛЬНОЕ РУКОВОДСТВО</a:t>
            </a:r>
            <a:endParaRPr lang="ru-RU" altLang="ru-RU" sz="3000" dirty="0">
              <a:solidFill>
                <a:schemeClr val="bg2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568" y="840705"/>
            <a:ext cx="3099798" cy="4537075"/>
          </a:xfrm>
        </p:spPr>
      </p:pic>
      <p:sp>
        <p:nvSpPr>
          <p:cNvPr id="4" name="Прямоугольник 3"/>
          <p:cNvSpPr/>
          <p:nvPr/>
        </p:nvSpPr>
        <p:spPr>
          <a:xfrm>
            <a:off x="5224016" y="2566988"/>
            <a:ext cx="33843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dirty="0" smtClean="0">
                <a:solidFill>
                  <a:schemeClr val="accent1"/>
                </a:solidFill>
              </a:rPr>
              <a:t>Ожидается в сентябре 2024 г.</a:t>
            </a:r>
            <a:endParaRPr lang="ru-R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927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1633364"/>
            <a:ext cx="10160000" cy="2124250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Спасибо за внимание!</a:t>
            </a:r>
            <a:br>
              <a:rPr lang="ru-RU" altLang="ru-RU" dirty="0"/>
            </a:br>
            <a:r>
              <a:rPr lang="ru-RU" altLang="ru-RU" dirty="0"/>
              <a:t> </a:t>
            </a:r>
            <a:br>
              <a:rPr lang="ru-RU" altLang="ru-RU" dirty="0"/>
            </a:br>
            <a:r>
              <a:rPr lang="ru-RU" altLang="ru-RU" dirty="0"/>
              <a:t>До встречи на наших следующих мероприятиях!</a:t>
            </a:r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638425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97E90A8-59DD-4815-B6A7-338958BC1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9268"/>
            <a:ext cx="10160000" cy="540000"/>
          </a:xfrm>
        </p:spPr>
        <p:txBody>
          <a:bodyPr>
            <a:normAutofit/>
          </a:bodyPr>
          <a:lstStyle/>
          <a:p>
            <a:r>
              <a:rPr lang="ru-RU" sz="3000" dirty="0"/>
              <a:t>Организаторы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1CD49D-8509-481B-BEBE-786B51A5F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89173"/>
          <a:stretch/>
        </p:blipFill>
        <p:spPr>
          <a:xfrm>
            <a:off x="1044953" y="759875"/>
            <a:ext cx="1089629" cy="1080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E31B838-F880-4857-B6C4-01F9764F8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52411" r="30986"/>
          <a:stretch/>
        </p:blipFill>
        <p:spPr>
          <a:xfrm>
            <a:off x="946060" y="2929508"/>
            <a:ext cx="1670891" cy="1080000"/>
          </a:xfrm>
          <a:prstGeom prst="rect">
            <a:avLst/>
          </a:prstGeom>
        </p:spPr>
      </p:pic>
      <p:pic>
        <p:nvPicPr>
          <p:cNvPr id="5" name="Рисунок 9">
            <a:extLst>
              <a:ext uri="{FF2B5EF4-FFF2-40B4-BE49-F238E27FC236}">
                <a16:creationId xmlns:a16="http://schemas.microsoft.com/office/drawing/2014/main" id="{731CD49D-8509-481B-BEBE-786B51A5F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6914" r="51791"/>
          <a:stretch/>
        </p:blipFill>
        <p:spPr>
          <a:xfrm>
            <a:off x="6873440" y="759875"/>
            <a:ext cx="1136749" cy="1080000"/>
          </a:xfrm>
          <a:prstGeom prst="rect">
            <a:avLst/>
          </a:prstGeom>
        </p:spPr>
      </p:pic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731CD49D-8509-481B-BEBE-786B51A5F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6062" t="-472" r="67642" b="472"/>
          <a:stretch/>
        </p:blipFill>
        <p:spPr>
          <a:xfrm>
            <a:off x="4287912" y="759875"/>
            <a:ext cx="1639957" cy="1080000"/>
          </a:xfrm>
          <a:prstGeom prst="rect">
            <a:avLst/>
          </a:prstGeom>
        </p:spPr>
      </p:pic>
      <p:pic>
        <p:nvPicPr>
          <p:cNvPr id="7" name="Рисунок 13">
            <a:extLst>
              <a:ext uri="{FF2B5EF4-FFF2-40B4-BE49-F238E27FC236}">
                <a16:creationId xmlns:a16="http://schemas.microsoft.com/office/drawing/2014/main" id="{FE31B838-F880-4857-B6C4-01F9764F8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73865" r="15251"/>
          <a:stretch/>
        </p:blipFill>
        <p:spPr>
          <a:xfrm>
            <a:off x="4287912" y="2929508"/>
            <a:ext cx="1095320" cy="1080000"/>
          </a:xfrm>
          <a:prstGeom prst="rect">
            <a:avLst/>
          </a:prstGeom>
        </p:spPr>
      </p:pic>
      <p:pic>
        <p:nvPicPr>
          <p:cNvPr id="8" name="Рисунок 13">
            <a:extLst>
              <a:ext uri="{FF2B5EF4-FFF2-40B4-BE49-F238E27FC236}">
                <a16:creationId xmlns:a16="http://schemas.microsoft.com/office/drawing/2014/main" id="{FE31B838-F880-4857-B6C4-01F9764F8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90148"/>
          <a:stretch/>
        </p:blipFill>
        <p:spPr>
          <a:xfrm>
            <a:off x="6873440" y="2929508"/>
            <a:ext cx="991472" cy="108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937266" y="1927365"/>
            <a:ext cx="311105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>
                <a:schemeClr val="bg2"/>
              </a:buClr>
            </a:pP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Российское научное общество специалистов по </a:t>
            </a:r>
            <a:r>
              <a:rPr lang="ru-RU" sz="14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рентгенэндоваскулярной</a:t>
            </a:r>
            <a:r>
              <a:rPr lang="ru-RU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диагностике </a:t>
            </a: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 лечению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4156003" y="1927365"/>
            <a:ext cx="266429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>
                <a:schemeClr val="bg2"/>
              </a:buClr>
            </a:pP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Национальный медицинский исследовательский центр </a:t>
            </a:r>
            <a:r>
              <a:rPr lang="ru-RU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хирургии им</a:t>
            </a: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А.В. Вишневского МЗ </a:t>
            </a:r>
            <a:r>
              <a:rPr lang="ru-RU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РФ</a:t>
            </a:r>
            <a:endParaRPr lang="ru-RU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6820298" y="1927365"/>
            <a:ext cx="25081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>
                <a:schemeClr val="bg2"/>
              </a:buClr>
            </a:pPr>
            <a:r>
              <a:rPr lang="ru-RU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Ассоциация </a:t>
            </a: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нейрохирургов России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820298" y="4153644"/>
            <a:ext cx="2508174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>
                <a:schemeClr val="bg2"/>
              </a:buClr>
            </a:pP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Ассоциация </a:t>
            </a:r>
            <a:r>
              <a:rPr lang="ru-RU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эндоваскулярных</a:t>
            </a: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нейрохирургов им. акад. Ф.А. </a:t>
            </a:r>
            <a:r>
              <a:rPr lang="ru-RU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Сербиненко Санкт-Петербургский </a:t>
            </a: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НИИ скорой помощи им. И.И. </a:t>
            </a:r>
            <a:r>
              <a:rPr lang="ru-RU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Джанелидзе</a:t>
            </a:r>
            <a:endParaRPr lang="ru-RU" sz="1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4155228" y="4153644"/>
            <a:ext cx="26650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>
                <a:schemeClr val="bg2"/>
              </a:buClr>
            </a:pP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Национальный исследовательский центр инсульта ФМБА России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946060" y="4163977"/>
            <a:ext cx="26642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>
                <a:schemeClr val="bg2"/>
              </a:buClr>
            </a:pPr>
            <a:r>
              <a:rPr lang="ru-RU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Всероссийское научное общество неврологов</a:t>
            </a:r>
          </a:p>
        </p:txBody>
      </p:sp>
    </p:spTree>
    <p:extLst>
      <p:ext uri="{BB962C8B-B14F-4D97-AF65-F5344CB8AC3E}">
        <p14:creationId xmlns:p14="http://schemas.microsoft.com/office/powerpoint/2010/main" val="2154690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29268"/>
            <a:ext cx="10160000" cy="540000"/>
          </a:xfrm>
        </p:spPr>
        <p:txBody>
          <a:bodyPr>
            <a:normAutofit/>
          </a:bodyPr>
          <a:lstStyle/>
          <a:p>
            <a:r>
              <a:rPr lang="ru-RU" sz="3000" dirty="0"/>
              <a:t>Председатели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78695" y="983096"/>
            <a:ext cx="9602611" cy="866292"/>
          </a:xfrm>
        </p:spPr>
        <p:txBody>
          <a:bodyPr numCol="2"/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/>
              <a:t>член-корр. РАН </a:t>
            </a:r>
            <a:r>
              <a:rPr lang="ru-RU" b="1" dirty="0"/>
              <a:t>В.И. Скворцова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/>
              <a:t>академик РАН </a:t>
            </a:r>
            <a:r>
              <a:rPr lang="ru-RU" b="1" dirty="0"/>
              <a:t>А.Ш. </a:t>
            </a:r>
            <a:r>
              <a:rPr lang="ru-RU" b="1" dirty="0" err="1"/>
              <a:t>Ревишвили</a:t>
            </a:r>
            <a:endParaRPr lang="ru-RU" b="1" dirty="0"/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/>
              <a:t>  академик РАН</a:t>
            </a:r>
            <a:r>
              <a:rPr lang="ru-RU" b="1" dirty="0"/>
              <a:t> В.В. Крылов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/>
              <a:t>профессор </a:t>
            </a:r>
            <a:r>
              <a:rPr lang="ru-RU" b="1" dirty="0"/>
              <a:t>Н.А. </a:t>
            </a:r>
            <a:r>
              <a:rPr lang="ru-RU" b="1" dirty="0" err="1"/>
              <a:t>Шамалов</a:t>
            </a:r>
            <a:r>
              <a:rPr lang="ru-RU" b="1" dirty="0"/>
              <a:t> 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 bwMode="auto">
          <a:xfrm>
            <a:off x="3671779" y="3793604"/>
            <a:ext cx="2808312" cy="101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600" tIns="50800" rIns="101600" bIns="508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30000"/>
              </a:spcBef>
              <a:spcAft>
                <a:spcPct val="0"/>
              </a:spcAft>
              <a:buClr>
                <a:srgbClr val="486478"/>
              </a:buClr>
              <a:buSzPct val="110000"/>
              <a:buChar char="•"/>
              <a:defRPr sz="20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30000"/>
              </a:spcBef>
              <a:spcAft>
                <a:spcPct val="0"/>
              </a:spcAft>
              <a:buClr>
                <a:srgbClr val="486478"/>
              </a:buClr>
              <a:buSzPct val="70000"/>
              <a:buFont typeface="Wingdings 2" pitchFamily="18" charset="2"/>
              <a:buChar char="¡"/>
              <a:defRPr sz="18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defRPr>
            </a:lvl2pPr>
            <a:lvl3pPr marL="11430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•"/>
              <a:defRPr sz="16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defRPr>
            </a:lvl3pPr>
            <a:lvl4pPr marL="16002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14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defRPr>
            </a:lvl4pPr>
            <a:lvl5pPr marL="20574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14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defRPr>
            </a:lvl5pPr>
            <a:lvl6pPr marL="25146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800" b="0" i="0" u="none" strike="noStrike" baseline="0" dirty="0">
                <a:solidFill>
                  <a:srgbClr val="211D1E"/>
                </a:solidFill>
                <a:latin typeface="+mn-lt"/>
              </a:rPr>
              <a:t>д.м.н. </a:t>
            </a:r>
            <a:r>
              <a:rPr lang="ru-RU" sz="1800" b="1" i="0" u="none" strike="noStrike" baseline="0" dirty="0">
                <a:solidFill>
                  <a:srgbClr val="211D1E"/>
                </a:solidFill>
                <a:latin typeface="+mn-lt"/>
              </a:rPr>
              <a:t>Д.В. </a:t>
            </a:r>
            <a:r>
              <a:rPr lang="ru-RU" sz="1800" b="1" i="0" u="none" strike="noStrike" baseline="0" dirty="0" err="1">
                <a:solidFill>
                  <a:srgbClr val="211D1E"/>
                </a:solidFill>
                <a:latin typeface="+mn-lt"/>
              </a:rPr>
              <a:t>Скрыпник</a:t>
            </a:r>
            <a:endParaRPr lang="ru-RU" sz="1800" b="0" i="0" u="none" strike="noStrike" baseline="0" dirty="0">
              <a:solidFill>
                <a:srgbClr val="211D1E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800" b="0" i="0" u="none" strike="noStrike" baseline="0" dirty="0">
                <a:solidFill>
                  <a:srgbClr val="211D1E"/>
                </a:solidFill>
                <a:latin typeface="+mn-lt"/>
              </a:rPr>
              <a:t>к.м.н. </a:t>
            </a:r>
            <a:r>
              <a:rPr lang="ru-RU" sz="1800" b="1" i="0" u="none" strike="noStrike" baseline="0" dirty="0">
                <a:solidFill>
                  <a:srgbClr val="211D1E"/>
                </a:solidFill>
                <a:latin typeface="+mn-lt"/>
              </a:rPr>
              <a:t>Д.В. Кандыба</a:t>
            </a:r>
            <a:r>
              <a:rPr lang="ru-RU" sz="1800" b="0" i="0" u="none" strike="noStrike" baseline="0" dirty="0">
                <a:solidFill>
                  <a:srgbClr val="211D1E"/>
                </a:solidFill>
                <a:latin typeface="+mn-lt"/>
              </a:rPr>
              <a:t>	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 bwMode="auto">
          <a:xfrm>
            <a:off x="-3315" y="3031044"/>
            <a:ext cx="10159999" cy="483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600" tIns="50800" rIns="101600" bIns="508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30000"/>
              </a:spcBef>
              <a:spcAft>
                <a:spcPct val="0"/>
              </a:spcAft>
              <a:buClr>
                <a:srgbClr val="486478"/>
              </a:buClr>
              <a:buSzPct val="110000"/>
              <a:buChar char="•"/>
              <a:defRPr sz="20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30000"/>
              </a:spcBef>
              <a:spcAft>
                <a:spcPct val="0"/>
              </a:spcAft>
              <a:buClr>
                <a:srgbClr val="486478"/>
              </a:buClr>
              <a:buSzPct val="70000"/>
              <a:buFont typeface="Wingdings 2" pitchFamily="18" charset="2"/>
              <a:buChar char="¡"/>
              <a:defRPr sz="18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defRPr>
            </a:lvl2pPr>
            <a:lvl3pPr marL="11430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•"/>
              <a:defRPr sz="16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defRPr>
            </a:lvl3pPr>
            <a:lvl4pPr marL="16002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–"/>
              <a:defRPr sz="14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defRPr>
            </a:lvl4pPr>
            <a:lvl5pPr marL="20574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1400" b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defRPr>
            </a:lvl5pPr>
            <a:lvl6pPr marL="25146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3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ru-RU" sz="3200" b="1" dirty="0">
                <a:solidFill>
                  <a:schemeClr val="bg2"/>
                </a:solidFill>
              </a:rPr>
              <a:t>Со-председатели</a:t>
            </a:r>
            <a:endParaRPr lang="ru-RU" sz="3200" b="1" kern="0" dirty="0">
              <a:solidFill>
                <a:schemeClr val="bg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84880-526D-41A1-BF7C-397F592A01C7}"/>
              </a:ext>
            </a:extLst>
          </p:cNvPr>
          <p:cNvSpPr txBox="1"/>
          <p:nvPr/>
        </p:nvSpPr>
        <p:spPr bwMode="auto">
          <a:xfrm>
            <a:off x="3312488" y="2063216"/>
            <a:ext cx="352839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>
                <a:schemeClr val="bg2"/>
              </a:buClr>
            </a:pPr>
            <a:r>
              <a:rPr lang="ru-RU" sz="2000" b="0" i="0" u="none" strike="noStrike" baseline="0" dirty="0">
                <a:solidFill>
                  <a:srgbClr val="211D1E"/>
                </a:solidFill>
              </a:rPr>
              <a:t>академик </a:t>
            </a:r>
            <a:r>
              <a:rPr lang="ru-RU" sz="2000" i="0" u="none" strike="noStrike" baseline="0" dirty="0">
                <a:solidFill>
                  <a:srgbClr val="211D1E"/>
                </a:solidFill>
              </a:rPr>
              <a:t>РАН</a:t>
            </a:r>
            <a:r>
              <a:rPr lang="ru-RU" sz="2000" b="1" i="0" u="none" strike="noStrike" baseline="0" dirty="0">
                <a:solidFill>
                  <a:srgbClr val="211D1E"/>
                </a:solidFill>
              </a:rPr>
              <a:t> Б.Г. </a:t>
            </a:r>
            <a:r>
              <a:rPr lang="ru-RU" sz="2000" b="1" i="0" u="none" strike="noStrike" baseline="0" dirty="0" err="1">
                <a:solidFill>
                  <a:srgbClr val="211D1E"/>
                </a:solidFill>
              </a:rPr>
              <a:t>Алекян</a:t>
            </a:r>
            <a:r>
              <a:rPr lang="ru-RU" sz="20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ru-RU" sz="2000" b="0" i="0" u="none" strike="noStrike" baseline="0" dirty="0">
                <a:solidFill>
                  <a:srgbClr val="211D1E"/>
                </a:solidFill>
              </a:rPr>
              <a:t>	</a:t>
            </a:r>
          </a:p>
          <a:p>
            <a:pPr algn="ctr" eaLnBrk="1" hangingPunct="1">
              <a:spcBef>
                <a:spcPct val="0"/>
              </a:spcBef>
              <a:buClr>
                <a:schemeClr val="bg2"/>
              </a:buClr>
              <a:buSzTx/>
            </a:pPr>
            <a:endParaRPr lang="ru-RU" sz="20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64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29268"/>
            <a:ext cx="10160000" cy="540000"/>
          </a:xfrm>
        </p:spPr>
        <p:txBody>
          <a:bodyPr>
            <a:normAutofit/>
          </a:bodyPr>
          <a:lstStyle/>
          <a:p>
            <a:r>
              <a:rPr lang="ru-RU" sz="3000" dirty="0"/>
              <a:t>Программа конференции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903536" y="840805"/>
            <a:ext cx="8496944" cy="453697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/>
              <a:t>Пленарных заседаний					     </a:t>
            </a:r>
            <a:r>
              <a:rPr lang="ru-RU" sz="2400" b="1" dirty="0">
                <a:solidFill>
                  <a:schemeClr val="bg2"/>
                </a:solidFill>
              </a:rPr>
              <a:t>9</a:t>
            </a:r>
            <a:endParaRPr lang="ru-RU" b="1" dirty="0">
              <a:solidFill>
                <a:schemeClr val="bg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dirty="0"/>
              <a:t>	</a:t>
            </a:r>
            <a:r>
              <a:rPr lang="ru-RU" dirty="0"/>
              <a:t>Докладов на Пленарных заседаниях	                </a:t>
            </a:r>
            <a:r>
              <a:rPr lang="ru-RU" sz="2400" b="1" dirty="0" smtClean="0">
                <a:solidFill>
                  <a:schemeClr val="bg2"/>
                </a:solidFill>
              </a:rPr>
              <a:t>4</a:t>
            </a:r>
            <a:r>
              <a:rPr lang="en-US" sz="2400" b="1" dirty="0" smtClean="0">
                <a:solidFill>
                  <a:schemeClr val="bg2"/>
                </a:solidFill>
              </a:rPr>
              <a:t>7</a:t>
            </a:r>
            <a:endParaRPr lang="ru-RU" b="1" dirty="0">
              <a:solidFill>
                <a:schemeClr val="bg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/>
              <a:t>Секционных заседаний					     </a:t>
            </a:r>
            <a:r>
              <a:rPr lang="ru-RU" sz="2400" b="1" dirty="0">
                <a:solidFill>
                  <a:schemeClr val="bg2"/>
                </a:solidFill>
              </a:rPr>
              <a:t>6</a:t>
            </a:r>
            <a:endParaRPr lang="ru-RU" b="1" dirty="0">
              <a:solidFill>
                <a:schemeClr val="bg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/>
              <a:t>	Докладов на Секционных заседаниях	                </a:t>
            </a:r>
            <a:r>
              <a:rPr lang="en-US" sz="2400" b="1" dirty="0" smtClean="0">
                <a:solidFill>
                  <a:schemeClr val="bg2"/>
                </a:solidFill>
              </a:rPr>
              <a:t>35</a:t>
            </a:r>
            <a:endParaRPr lang="ru-RU" b="1" dirty="0">
              <a:solidFill>
                <a:schemeClr val="bg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/>
              <a:t>Круглых столов  						     </a:t>
            </a:r>
            <a:r>
              <a:rPr lang="ru-RU" sz="2400" b="1" dirty="0">
                <a:solidFill>
                  <a:schemeClr val="bg2"/>
                </a:solidFill>
              </a:rPr>
              <a:t>1</a:t>
            </a:r>
            <a:endParaRPr lang="ru-RU" b="1" dirty="0">
              <a:solidFill>
                <a:schemeClr val="bg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/>
              <a:t>Симпозиумов при поддержке компаний-спонсоров	                  </a:t>
            </a:r>
            <a:r>
              <a:rPr lang="ru-RU" sz="2400" b="1" dirty="0">
                <a:solidFill>
                  <a:schemeClr val="bg2"/>
                </a:solidFill>
              </a:rPr>
              <a:t>1</a:t>
            </a:r>
          </a:p>
          <a:p>
            <a:pPr marL="0" marR="0" lvl="0" indent="0" algn="l" defTabSz="1015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Симуляционный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театр					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endParaRPr lang="ru-RU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i="0" u="none" strike="noStrike" baseline="0" dirty="0">
                <a:solidFill>
                  <a:schemeClr val="bg2"/>
                </a:solidFill>
              </a:rPr>
              <a:t>Совместное заседание </a:t>
            </a:r>
            <a:r>
              <a:rPr lang="ru-RU" sz="2000" b="1" dirty="0">
                <a:solidFill>
                  <a:schemeClr val="bg2"/>
                </a:solidFill>
              </a:rPr>
              <a:t>Профильной комиссии </a:t>
            </a:r>
            <a:r>
              <a:rPr lang="ru-RU" b="1" dirty="0">
                <a:solidFill>
                  <a:schemeClr val="bg2"/>
                </a:solidFill>
              </a:rPr>
              <a:t>МЗ РФ и Российского научного общества специалистов</a:t>
            </a:r>
            <a:r>
              <a:rPr lang="ru-RU" sz="2000" b="1" dirty="0">
                <a:solidFill>
                  <a:schemeClr val="bg2"/>
                </a:solidFill>
              </a:rPr>
              <a:t> по </a:t>
            </a:r>
            <a:r>
              <a:rPr lang="ru-RU" sz="2000" b="1" dirty="0" err="1">
                <a:solidFill>
                  <a:schemeClr val="bg2"/>
                </a:solidFill>
              </a:rPr>
              <a:t>рентгенэндоваскулярной</a:t>
            </a:r>
            <a:r>
              <a:rPr lang="ru-RU" sz="2000" b="1" dirty="0">
                <a:solidFill>
                  <a:schemeClr val="bg2"/>
                </a:solidFill>
              </a:rPr>
              <a:t> диагностике и лечению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094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29268"/>
            <a:ext cx="10160000" cy="540000"/>
          </a:xfrm>
        </p:spPr>
        <p:txBody>
          <a:bodyPr>
            <a:noAutofit/>
          </a:bodyPr>
          <a:lstStyle/>
          <a:p>
            <a:r>
              <a:rPr lang="ru-RU" altLang="ru-RU" sz="3000" dirty="0"/>
              <a:t>Количество участников – </a:t>
            </a:r>
            <a:r>
              <a:rPr lang="ru-RU" altLang="ru-RU" sz="3000" dirty="0" smtClean="0"/>
              <a:t>347</a:t>
            </a:r>
            <a:endParaRPr lang="en-US" altLang="ru-RU" sz="30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2D1F37E2-AFB8-4FA6-9C69-0CDCCEB13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906" y="1273324"/>
            <a:ext cx="5502422" cy="3884834"/>
          </a:xfrm>
        </p:spPr>
        <p:txBody>
          <a:bodyPr/>
          <a:lstStyle/>
          <a:p>
            <a:pPr marL="0" marR="0" lvl="0" indent="0" algn="l" defTabSz="914364" rtl="0" eaLnBrk="1" fontAlgn="auto" latinLnBrk="0" hangingPunct="1">
              <a:lnSpc>
                <a:spcPct val="120000"/>
              </a:lnSpc>
              <a:spcBef>
                <a:spcPts val="540"/>
              </a:spcBef>
              <a:spcAft>
                <a:spcPts val="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Очных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участников:		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313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364" rtl="0" eaLnBrk="1" fontAlgn="auto" latinLnBrk="0" hangingPunct="1">
              <a:lnSpc>
                <a:spcPct val="120000"/>
              </a:lnSpc>
              <a:spcBef>
                <a:spcPts val="540"/>
              </a:spcBef>
              <a:spcAft>
                <a:spcPts val="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     -  докторов			   </a:t>
            </a:r>
            <a:r>
              <a:rPr lang="ru-RU" sz="2400" b="1" dirty="0" smtClean="0">
                <a:solidFill>
                  <a:schemeClr val="bg2"/>
                </a:solidFill>
              </a:rPr>
              <a:t>237</a:t>
            </a:r>
            <a:endParaRPr lang="ru-RU" sz="2400" b="1" dirty="0">
              <a:solidFill>
                <a:schemeClr val="bg2"/>
              </a:solidFill>
            </a:endParaRPr>
          </a:p>
          <a:p>
            <a:pPr marL="0" marR="0" lvl="0" indent="0" algn="l" defTabSz="914364" rtl="0" eaLnBrk="1" fontAlgn="auto" latinLnBrk="0" hangingPunct="1">
              <a:lnSpc>
                <a:spcPct val="120000"/>
              </a:lnSpc>
              <a:spcBef>
                <a:spcPts val="540"/>
              </a:spcBef>
              <a:spcAft>
                <a:spcPts val="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000" dirty="0">
                <a:solidFill>
                  <a:srgbClr val="000000"/>
                </a:solidFill>
              </a:rPr>
              <a:t>      -  ординаторов 		     </a:t>
            </a:r>
            <a:r>
              <a:rPr lang="ru-RU" sz="2400" b="1" dirty="0">
                <a:solidFill>
                  <a:schemeClr val="bg2"/>
                </a:solidFill>
              </a:rPr>
              <a:t>32</a:t>
            </a:r>
          </a:p>
          <a:p>
            <a:pPr marL="0" indent="0" defTabSz="914364">
              <a:lnSpc>
                <a:spcPct val="120000"/>
              </a:lnSpc>
              <a:spcBef>
                <a:spcPts val="540"/>
              </a:spcBef>
              <a:buClr>
                <a:srgbClr val="034EA2"/>
              </a:buClr>
              <a:buNone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     - </a:t>
            </a:r>
            <a:r>
              <a:rPr lang="ru-RU" dirty="0">
                <a:solidFill>
                  <a:srgbClr val="000000"/>
                </a:solidFill>
              </a:rPr>
              <a:t>сотрудников компаний	     </a:t>
            </a:r>
            <a:r>
              <a:rPr lang="ru-RU" sz="2400" b="1" dirty="0">
                <a:solidFill>
                  <a:schemeClr val="bg2"/>
                </a:solidFill>
              </a:rPr>
              <a:t>44</a:t>
            </a:r>
          </a:p>
          <a:p>
            <a:pPr marL="0" marR="0" lvl="0" indent="0" algn="l" defTabSz="914364" rtl="0" eaLnBrk="1" fontAlgn="auto" latinLnBrk="0" hangingPunct="1">
              <a:lnSpc>
                <a:spcPct val="120000"/>
              </a:lnSpc>
              <a:spcBef>
                <a:spcPts val="540"/>
              </a:spcBef>
              <a:spcAft>
                <a:spcPts val="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indent="0" defTabSz="914364">
              <a:lnSpc>
                <a:spcPct val="120000"/>
              </a:lnSpc>
              <a:spcBef>
                <a:spcPts val="540"/>
              </a:spcBef>
              <a:buClr>
                <a:srgbClr val="034EA2"/>
              </a:buClr>
              <a:buNone/>
              <a:defRPr/>
            </a:pPr>
            <a:r>
              <a:rPr lang="ru-RU" dirty="0"/>
              <a:t>Онлайн-участников:		 </a:t>
            </a:r>
            <a:r>
              <a:rPr lang="ru-RU" dirty="0" smtClean="0"/>
              <a:t>    </a:t>
            </a:r>
            <a:r>
              <a:rPr lang="ru-RU" sz="2400" b="1" dirty="0" smtClean="0">
                <a:solidFill>
                  <a:schemeClr val="bg2"/>
                </a:solidFill>
              </a:rPr>
              <a:t>34</a:t>
            </a:r>
            <a:endParaRPr lang="ru-RU" sz="2400" b="1" dirty="0">
              <a:solidFill>
                <a:schemeClr val="bg2"/>
              </a:solidFill>
            </a:endParaRPr>
          </a:p>
          <a:p>
            <a:pPr marL="0" marR="0" lvl="0" indent="0" algn="l" defTabSz="914364" rtl="0" eaLnBrk="1" fontAlgn="auto" latinLnBrk="0" hangingPunct="1">
              <a:lnSpc>
                <a:spcPct val="120000"/>
              </a:lnSpc>
              <a:spcBef>
                <a:spcPts val="540"/>
              </a:spcBef>
              <a:spcAft>
                <a:spcPts val="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323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29268"/>
            <a:ext cx="10160000" cy="540000"/>
          </a:xfrm>
        </p:spPr>
        <p:txBody>
          <a:bodyPr>
            <a:normAutofit/>
          </a:bodyPr>
          <a:lstStyle/>
          <a:p>
            <a:r>
              <a:rPr lang="ru-RU" sz="3000" dirty="0"/>
              <a:t>География участия 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8AD58153-54AD-45AC-8157-1C5453BBD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695" y="835515"/>
            <a:ext cx="9602611" cy="1013873"/>
          </a:xfrm>
        </p:spPr>
        <p:txBody>
          <a:bodyPr numCol="1" spcCol="0"/>
          <a:lstStyle/>
          <a:p>
            <a:pPr marL="0" indent="0" algn="ctr">
              <a:buNone/>
            </a:pPr>
            <a:r>
              <a:rPr lang="ru-RU" b="1" dirty="0"/>
              <a:t>Количество стран </a:t>
            </a:r>
            <a:r>
              <a:rPr lang="ru-RU" dirty="0"/>
              <a:t>– </a:t>
            </a:r>
            <a:r>
              <a:rPr lang="ru-RU" sz="2800" b="1" dirty="0">
                <a:solidFill>
                  <a:schemeClr val="bg2"/>
                </a:solidFill>
              </a:rPr>
              <a:t>3</a:t>
            </a:r>
            <a:endParaRPr lang="ru-RU" sz="3200" b="1" dirty="0">
              <a:solidFill>
                <a:schemeClr val="bg2"/>
              </a:solidFill>
            </a:endParaRPr>
          </a:p>
          <a:p>
            <a:pPr marL="0" indent="0" algn="ctr">
              <a:buNone/>
            </a:pPr>
            <a:r>
              <a:rPr lang="ru-RU" dirty="0"/>
              <a:t>Россия, Беларусь, Кыргызстан</a:t>
            </a:r>
            <a:endParaRPr lang="ru-RU" sz="3200" dirty="0"/>
          </a:p>
        </p:txBody>
      </p:sp>
      <p:sp>
        <p:nvSpPr>
          <p:cNvPr id="5" name="Объект 6">
            <a:extLst>
              <a:ext uri="{FF2B5EF4-FFF2-40B4-BE49-F238E27FC236}">
                <a16:creationId xmlns:a16="http://schemas.microsoft.com/office/drawing/2014/main" id="{A1B3EEAE-F459-46B6-8BCD-5A30B0239FE1}"/>
              </a:ext>
            </a:extLst>
          </p:cNvPr>
          <p:cNvSpPr txBox="1">
            <a:spLocks/>
          </p:cNvSpPr>
          <p:nvPr/>
        </p:nvSpPr>
        <p:spPr bwMode="auto">
          <a:xfrm>
            <a:off x="278695" y="1849388"/>
            <a:ext cx="960261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spcCol="0" anchor="t" anchorCtr="0" compatLnSpc="1">
            <a:prstTxWarp prst="textNoShape">
              <a:avLst/>
            </a:prstTxWarp>
          </a:bodyPr>
          <a:lstStyle>
            <a:lvl1pPr marL="253986" indent="-253986" algn="l" defTabSz="1015950" rtl="0" eaLnBrk="1" latinLnBrk="0" hangingPunct="1">
              <a:lnSpc>
                <a:spcPct val="90000"/>
              </a:lnSpc>
              <a:spcBef>
                <a:spcPts val="1111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ru-RU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61961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ru-RU" sz="1778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269936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ru-RU" sz="1556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777911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ru-RU" sz="1333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285885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en-US" sz="1333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93860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01835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9810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7783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/>
              <a:t>Количество регионов РФ </a:t>
            </a:r>
            <a:r>
              <a:rPr lang="ru-RU" dirty="0"/>
              <a:t>– </a:t>
            </a:r>
            <a:r>
              <a:rPr lang="ru-RU" sz="2800" b="1" dirty="0">
                <a:solidFill>
                  <a:schemeClr val="bg2"/>
                </a:solidFill>
              </a:rPr>
              <a:t>40</a:t>
            </a:r>
            <a:endParaRPr lang="ru-RU" sz="3200" b="1" dirty="0">
              <a:solidFill>
                <a:schemeClr val="bg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068106-DF28-4297-A1C4-C8B4EF061FE5}"/>
              </a:ext>
            </a:extLst>
          </p:cNvPr>
          <p:cNvSpPr txBox="1"/>
          <p:nvPr/>
        </p:nvSpPr>
        <p:spPr bwMode="auto">
          <a:xfrm>
            <a:off x="596383" y="2569732"/>
            <a:ext cx="9289032" cy="23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numCol="4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Республика Адыгея</a:t>
            </a:r>
          </a:p>
          <a:p>
            <a:r>
              <a:rPr lang="ru-RU" sz="1400" dirty="0">
                <a:solidFill>
                  <a:schemeClr val="bg1"/>
                </a:solidFill>
              </a:rPr>
              <a:t>Архангельская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Республика Башкортостан</a:t>
            </a:r>
          </a:p>
          <a:p>
            <a:r>
              <a:rPr lang="ru-RU" sz="1400" dirty="0">
                <a:solidFill>
                  <a:schemeClr val="bg1"/>
                </a:solidFill>
              </a:rPr>
              <a:t>Белгородская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Республика Бурятия</a:t>
            </a:r>
          </a:p>
          <a:p>
            <a:r>
              <a:rPr lang="ru-RU" sz="1400" dirty="0">
                <a:solidFill>
                  <a:schemeClr val="bg1"/>
                </a:solidFill>
              </a:rPr>
              <a:t>Владимирская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Вологодская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Воронежская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Республика Дагестан</a:t>
            </a:r>
          </a:p>
          <a:p>
            <a:r>
              <a:rPr lang="ru-RU" sz="1400" dirty="0">
                <a:solidFill>
                  <a:schemeClr val="bg1"/>
                </a:solidFill>
              </a:rPr>
              <a:t>Донецкая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Забайкальский край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Калининградская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Калужская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Камчатский край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Кемеровская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Кировская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Республика Коми 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Краснодарский Край 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Краснодарский край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Красноярский Край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Курганская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Ленинградская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Республика Мордовия</a:t>
            </a:r>
          </a:p>
          <a:p>
            <a:r>
              <a:rPr lang="ru-RU" sz="1400" dirty="0">
                <a:solidFill>
                  <a:schemeClr val="bg1"/>
                </a:solidFill>
              </a:rPr>
              <a:t>Москва</a:t>
            </a:r>
          </a:p>
          <a:p>
            <a:r>
              <a:rPr lang="ru-RU" sz="1400" dirty="0">
                <a:solidFill>
                  <a:schemeClr val="bg1"/>
                </a:solidFill>
              </a:rPr>
              <a:t>Московская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Новгородская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Новосибирская обл.</a:t>
            </a:r>
          </a:p>
          <a:p>
            <a:r>
              <a:rPr lang="ru-RU" sz="1400" dirty="0" err="1">
                <a:solidFill>
                  <a:schemeClr val="bg1"/>
                </a:solidFill>
              </a:rPr>
              <a:t>Омскская</a:t>
            </a:r>
            <a:r>
              <a:rPr lang="ru-RU" sz="1400" dirty="0">
                <a:solidFill>
                  <a:schemeClr val="bg1"/>
                </a:solidFill>
              </a:rPr>
              <a:t>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Оренбургская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Ростовская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Самарская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Санкт-Петербург</a:t>
            </a:r>
          </a:p>
          <a:p>
            <a:r>
              <a:rPr lang="ru-RU" sz="1400" dirty="0">
                <a:solidFill>
                  <a:schemeClr val="bg1"/>
                </a:solidFill>
              </a:rPr>
              <a:t>Саратовская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Свердловская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Ставропольский край</a:t>
            </a:r>
          </a:p>
          <a:p>
            <a:r>
              <a:rPr lang="ru-RU" sz="1400" dirty="0">
                <a:solidFill>
                  <a:schemeClr val="bg1"/>
                </a:solidFill>
              </a:rPr>
              <a:t>Республика Татарстан </a:t>
            </a:r>
          </a:p>
          <a:p>
            <a:r>
              <a:rPr lang="ru-RU" sz="1400" dirty="0">
                <a:solidFill>
                  <a:schemeClr val="bg1"/>
                </a:solidFill>
              </a:rPr>
              <a:t>Тюменская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Ханты-Мансийский АО</a:t>
            </a:r>
          </a:p>
          <a:p>
            <a:r>
              <a:rPr lang="ru-RU" sz="1400" dirty="0">
                <a:solidFill>
                  <a:schemeClr val="bg1"/>
                </a:solidFill>
              </a:rPr>
              <a:t>Челябинская обл.</a:t>
            </a:r>
          </a:p>
          <a:p>
            <a:r>
              <a:rPr lang="ru-RU" sz="1400" dirty="0">
                <a:solidFill>
                  <a:schemeClr val="bg1"/>
                </a:solidFill>
              </a:rPr>
              <a:t>Ямало-Ненецкий АО</a:t>
            </a:r>
          </a:p>
        </p:txBody>
      </p:sp>
    </p:spTree>
    <p:extLst>
      <p:ext uri="{BB962C8B-B14F-4D97-AF65-F5344CB8AC3E}">
        <p14:creationId xmlns:p14="http://schemas.microsoft.com/office/powerpoint/2010/main" val="3110423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29268"/>
            <a:ext cx="10160000" cy="540000"/>
          </a:xfrm>
        </p:spPr>
        <p:txBody>
          <a:bodyPr>
            <a:normAutofit/>
          </a:bodyPr>
          <a:lstStyle/>
          <a:p>
            <a:r>
              <a:rPr lang="ru-RU" sz="3000" dirty="0"/>
              <a:t>География участия </a:t>
            </a:r>
          </a:p>
        </p:txBody>
      </p:sp>
      <p:sp>
        <p:nvSpPr>
          <p:cNvPr id="5" name="Объект 6">
            <a:extLst>
              <a:ext uri="{FF2B5EF4-FFF2-40B4-BE49-F238E27FC236}">
                <a16:creationId xmlns:a16="http://schemas.microsoft.com/office/drawing/2014/main" id="{1FF65A24-0F51-413B-AC41-61E4FAA6B071}"/>
              </a:ext>
            </a:extLst>
          </p:cNvPr>
          <p:cNvSpPr txBox="1">
            <a:spLocks/>
          </p:cNvSpPr>
          <p:nvPr/>
        </p:nvSpPr>
        <p:spPr bwMode="auto">
          <a:xfrm>
            <a:off x="278694" y="733673"/>
            <a:ext cx="960261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81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spcCol="0" anchor="t" anchorCtr="0" compatLnSpc="1">
            <a:prstTxWarp prst="textNoShape">
              <a:avLst/>
            </a:prstTxWarp>
          </a:bodyPr>
          <a:lstStyle>
            <a:lvl1pPr marL="253986" indent="-253986" algn="l" defTabSz="1015950" rtl="0" eaLnBrk="1" latinLnBrk="0" hangingPunct="1">
              <a:lnSpc>
                <a:spcPct val="90000"/>
              </a:lnSpc>
              <a:spcBef>
                <a:spcPts val="1111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ru-RU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61961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ru-RU" sz="1778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269936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ru-RU" sz="1556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777911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ru-RU" sz="1333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285885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lang="en-US" sz="1333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93860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01835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9810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7783" indent="-253986" algn="l" defTabSz="1015950" rtl="0" eaLnBrk="1" latinLnBrk="0" hangingPunct="1">
              <a:lnSpc>
                <a:spcPct val="90000"/>
              </a:lnSpc>
              <a:spcBef>
                <a:spcPts val="556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/>
              <a:t>Количество городов РФ </a:t>
            </a:r>
            <a:r>
              <a:rPr lang="ru-RU" dirty="0"/>
              <a:t>– </a:t>
            </a:r>
            <a:r>
              <a:rPr lang="ru-RU" sz="2800" b="1" dirty="0">
                <a:solidFill>
                  <a:schemeClr val="bg2"/>
                </a:solidFill>
              </a:rPr>
              <a:t>62</a:t>
            </a:r>
            <a:endParaRPr lang="ru-RU" sz="3200" b="1" dirty="0">
              <a:solidFill>
                <a:schemeClr val="bg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9B7E30-A999-4D63-9538-783FD16A7D33}"/>
              </a:ext>
            </a:extLst>
          </p:cNvPr>
          <p:cNvSpPr txBox="1"/>
          <p:nvPr/>
        </p:nvSpPr>
        <p:spPr bwMode="auto">
          <a:xfrm>
            <a:off x="1079413" y="1268276"/>
            <a:ext cx="1955306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Архангельск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Белгород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Великий Новгород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Витебск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Владимир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Воркута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Воронеж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Воскресенск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Всеволожск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Гатчина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Голицыно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Гродно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Дмитров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Долгопрудный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Дубна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Екатеринбург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Казань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643DBE-64E4-4A0B-A6FF-DDCE66F74E14}"/>
              </a:ext>
            </a:extLst>
          </p:cNvPr>
          <p:cNvSpPr txBox="1"/>
          <p:nvPr/>
        </p:nvSpPr>
        <p:spPr bwMode="auto">
          <a:xfrm>
            <a:off x="3034719" y="1268276"/>
            <a:ext cx="2117289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Калининград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Калуга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Каменск-Уральский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Кемерово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Киров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Красногорск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Краснодар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Красноярск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Курган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Магнитогорск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Майкоп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Мариуполь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Махачкала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Москва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Мытищи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Нальчик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Нижний Тагил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773068-08C8-48FF-9EFC-FF2D08716335}"/>
              </a:ext>
            </a:extLst>
          </p:cNvPr>
          <p:cNvSpPr txBox="1"/>
          <p:nvPr/>
        </p:nvSpPr>
        <p:spPr bwMode="auto">
          <a:xfrm>
            <a:off x="5080000" y="1251343"/>
            <a:ext cx="2930852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Новосибирск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Ноябрьск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Нягань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Омск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Оренбург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Ош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Петропавловск-Камчатский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Подольск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err="1">
                <a:solidFill>
                  <a:schemeClr val="bg1"/>
                </a:solidFill>
              </a:rPr>
              <a:t>Ростов</a:t>
            </a:r>
            <a:r>
              <a:rPr lang="ru-RU" sz="1600" dirty="0">
                <a:solidFill>
                  <a:schemeClr val="bg1"/>
                </a:solidFill>
              </a:rPr>
              <a:t>-на-Дону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Санкт-Петербург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Саранск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Саратов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err="1">
                <a:solidFill>
                  <a:schemeClr val="bg1"/>
                </a:solidFill>
              </a:rPr>
              <a:t>Сатка</a:t>
            </a:r>
            <a:endParaRPr lang="ru-RU" sz="16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Северодвинск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Ставрополь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Сургут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Сыктывкар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A90419-B10C-4AF1-AF83-36C0C14F21FB}"/>
              </a:ext>
            </a:extLst>
          </p:cNvPr>
          <p:cNvSpPr txBox="1"/>
          <p:nvPr/>
        </p:nvSpPr>
        <p:spPr bwMode="auto">
          <a:xfrm>
            <a:off x="7744296" y="1268276"/>
            <a:ext cx="2016224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Таганрог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Тихвин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Тобольск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Тольятти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Тюмень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Улан-Удэ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Уфа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Ханты-Мансийск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Челябинск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Череповец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bg1"/>
                </a:solidFill>
              </a:rPr>
              <a:t>Чита</a:t>
            </a:r>
          </a:p>
        </p:txBody>
      </p:sp>
    </p:spTree>
    <p:extLst>
      <p:ext uri="{BB962C8B-B14F-4D97-AF65-F5344CB8AC3E}">
        <p14:creationId xmlns:p14="http://schemas.microsoft.com/office/powerpoint/2010/main" val="2228596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9268"/>
            <a:ext cx="10160876" cy="540000"/>
          </a:xfrm>
        </p:spPr>
        <p:txBody>
          <a:bodyPr>
            <a:normAutofit/>
          </a:bodyPr>
          <a:lstStyle/>
          <a:p>
            <a:r>
              <a:rPr lang="ru-RU" altLang="ru-RU" sz="3000" dirty="0"/>
              <a:t>Титульные программные спонсоры</a:t>
            </a:r>
            <a:endParaRPr lang="en-US" altLang="ru-RU" sz="30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124CD01-DC29-42AF-92AA-7DF1DCF05D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59520" y="1417324"/>
            <a:ext cx="4145684" cy="432000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F08978-A213-44FB-A684-077D18D743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73710" y="1273324"/>
            <a:ext cx="3926770" cy="720000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98943343-1F46-476D-B422-255BB6472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76" y="2569468"/>
            <a:ext cx="10160876" cy="540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defTabSz="1015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889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000" dirty="0">
                <a:solidFill>
                  <a:schemeClr val="bg2"/>
                </a:solidFill>
              </a:rPr>
              <a:t>Участники выставки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D61633-150A-4908-BAF9-87FC44FFED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872088" y="3394972"/>
            <a:ext cx="2520000" cy="70682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B73B75-B61D-417B-BD92-95953119744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b="87689"/>
          <a:stretch/>
        </p:blipFill>
        <p:spPr>
          <a:xfrm>
            <a:off x="2127672" y="3516968"/>
            <a:ext cx="2880000" cy="4628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26D69B3-9679-4723-A7ED-DFCD0350488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t="51987" r="2504" b="27140"/>
          <a:stretch/>
        </p:blipFill>
        <p:spPr>
          <a:xfrm>
            <a:off x="2127672" y="4252377"/>
            <a:ext cx="2880000" cy="80485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FC7030-B4EE-4FAF-AF4C-D173C139FD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t="79692" r="6478"/>
          <a:stretch/>
        </p:blipFill>
        <p:spPr>
          <a:xfrm>
            <a:off x="5872088" y="4297660"/>
            <a:ext cx="2520000" cy="71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39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9268"/>
            <a:ext cx="10160876" cy="540000"/>
          </a:xfrm>
        </p:spPr>
        <p:txBody>
          <a:bodyPr>
            <a:normAutofit/>
          </a:bodyPr>
          <a:lstStyle/>
          <a:p>
            <a:r>
              <a:rPr lang="ru-RU" altLang="ru-RU" sz="3000" dirty="0"/>
              <a:t>Выражаем благодарность</a:t>
            </a:r>
            <a:endParaRPr lang="en-US" altLang="ru-RU" sz="3000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E24EF496-B4C2-4002-B69F-E5B1DA0DD4DD}"/>
              </a:ext>
            </a:extLst>
          </p:cNvPr>
          <p:cNvSpPr>
            <a:spLocks noChangeArrowheads="1"/>
          </p:cNvSpPr>
          <p:nvPr/>
        </p:nvSpPr>
        <p:spPr bwMode="hidden">
          <a:xfrm>
            <a:off x="903535" y="960224"/>
            <a:ext cx="8497639" cy="4298613"/>
          </a:xfrm>
          <a:prstGeom prst="roundRect">
            <a:avLst/>
          </a:prstGeom>
          <a:noFill/>
          <a:ln w="31750" algn="ctr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 anchor="ctr"/>
          <a:lstStyle>
            <a:lvl1pPr>
              <a:spcBef>
                <a:spcPct val="30000"/>
              </a:spcBef>
              <a:buClr>
                <a:schemeClr val="tx2"/>
              </a:buClr>
              <a:buSzPct val="110000"/>
              <a:buChar char="•"/>
              <a:defRPr sz="3000">
                <a:solidFill>
                  <a:schemeClr val="tx1"/>
                </a:solidFill>
                <a:latin typeface="Plumb" pitchFamily="50" charset="0"/>
              </a:defRPr>
            </a:lvl1pPr>
            <a:lvl2pPr marL="742950" indent="-285750">
              <a:spcBef>
                <a:spcPct val="30000"/>
              </a:spcBef>
              <a:buClr>
                <a:schemeClr val="tx2"/>
              </a:buClr>
              <a:buSzPct val="70000"/>
              <a:buFont typeface="Wingdings 2" pitchFamily="18" charset="2"/>
              <a:buChar char="¡"/>
              <a:defRPr sz="2800">
                <a:solidFill>
                  <a:schemeClr val="tx1"/>
                </a:solidFill>
                <a:latin typeface="Plumb" pitchFamily="50" charset="0"/>
              </a:defRPr>
            </a:lvl2pPr>
            <a:lvl3pPr marL="1143000" indent="-228600">
              <a:spcBef>
                <a:spcPct val="30000"/>
              </a:spcBef>
              <a:buChar char="•"/>
              <a:defRPr sz="2400">
                <a:solidFill>
                  <a:schemeClr val="tx1"/>
                </a:solidFill>
                <a:latin typeface="Plumb" pitchFamily="50" charset="0"/>
              </a:defRPr>
            </a:lvl3pPr>
            <a:lvl4pPr marL="1600200" indent="-228600">
              <a:spcBef>
                <a:spcPct val="30000"/>
              </a:spcBef>
              <a:buChar char="–"/>
              <a:defRPr sz="2000">
                <a:solidFill>
                  <a:schemeClr val="tx1"/>
                </a:solidFill>
                <a:latin typeface="Plumb" pitchFamily="50" charset="0"/>
              </a:defRPr>
            </a:lvl4pPr>
            <a:lvl5pPr marL="2057400" indent="-228600">
              <a:spcBef>
                <a:spcPct val="30000"/>
              </a:spcBef>
              <a:buChar char="»"/>
              <a:defRPr sz="2000">
                <a:solidFill>
                  <a:schemeClr val="tx1"/>
                </a:solidFill>
                <a:latin typeface="Plumb" pitchFamily="50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lumb" pitchFamily="50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lumb" pitchFamily="50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lumb" pitchFamily="50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lumb" pitchFamily="50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2B69F920-A51B-4E65-BCDA-E8ACF34956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7512" y="960224"/>
            <a:ext cx="8642350" cy="4298613"/>
          </a:xfrm>
          <a:ln>
            <a:noFill/>
          </a:ln>
        </p:spPr>
        <p:txBody>
          <a:bodyPr wrap="square" anchor="ctr">
            <a:spAutoFit/>
          </a:bodyPr>
          <a:lstStyle/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r>
              <a:rPr lang="ru-RU" dirty="0"/>
              <a:t>Отель </a:t>
            </a:r>
            <a:r>
              <a:rPr lang="en-US" dirty="0"/>
              <a:t>Hilton St. Petersburg </a:t>
            </a:r>
            <a:r>
              <a:rPr lang="en-US" dirty="0" err="1" smtClean="0"/>
              <a:t>Expoforum</a:t>
            </a:r>
            <a:r>
              <a:rPr lang="ru-RU" dirty="0"/>
              <a:t> генеральному менеджеру Олесе </a:t>
            </a:r>
            <a:r>
              <a:rPr lang="ru-RU" dirty="0" smtClean="0"/>
              <a:t>Поваляевой</a:t>
            </a:r>
          </a:p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endParaRPr lang="ru-RU" sz="1000" dirty="0"/>
          </a:p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r>
              <a:rPr lang="ru-RU" dirty="0"/>
              <a:t>ООО «АРТ </a:t>
            </a:r>
            <a:r>
              <a:rPr lang="ru-RU" dirty="0" err="1"/>
              <a:t>Полимедиа</a:t>
            </a:r>
            <a:r>
              <a:rPr lang="ru-RU" dirty="0"/>
              <a:t>» – лидер российского рынка систем отображения </a:t>
            </a:r>
            <a:r>
              <a:rPr lang="ru-RU" dirty="0" smtClean="0"/>
              <a:t>информации</a:t>
            </a:r>
          </a:p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endParaRPr lang="ru-RU" sz="1000" dirty="0"/>
          </a:p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r>
              <a:rPr lang="ru-RU" dirty="0" err="1"/>
              <a:t>Инвижн</a:t>
            </a:r>
            <a:r>
              <a:rPr lang="ru-RU" dirty="0"/>
              <a:t> – телемосты и </a:t>
            </a:r>
            <a:r>
              <a:rPr lang="ru-RU" dirty="0" smtClean="0"/>
              <a:t>интернет-трансляции</a:t>
            </a:r>
          </a:p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endParaRPr lang="ru-RU" sz="1000" dirty="0"/>
          </a:p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r>
              <a:rPr lang="ru-RU" dirty="0"/>
              <a:t>Компания </a:t>
            </a:r>
            <a:r>
              <a:rPr lang="en-US" dirty="0"/>
              <a:t>FEELDI</a:t>
            </a:r>
            <a:r>
              <a:rPr lang="ru-RU" dirty="0"/>
              <a:t> – разработка дизайна и застройка сцены и выставочной </a:t>
            </a:r>
            <a:r>
              <a:rPr lang="ru-RU" dirty="0" smtClean="0"/>
              <a:t>экспозиции</a:t>
            </a:r>
          </a:p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endParaRPr lang="ru-RU" sz="1000" dirty="0"/>
          </a:p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r>
              <a:rPr lang="ru-RU" dirty="0"/>
              <a:t>ООО "ВэндКо"</a:t>
            </a:r>
            <a:r>
              <a:rPr lang="en-US" dirty="0"/>
              <a:t> </a:t>
            </a:r>
            <a:r>
              <a:rPr lang="ru-RU" dirty="0"/>
              <a:t>– разработка сайта, </a:t>
            </a:r>
            <a:r>
              <a:rPr lang="ru-RU" dirty="0" smtClean="0"/>
              <a:t>IT-поддержка</a:t>
            </a:r>
          </a:p>
          <a:p>
            <a:pPr marL="540000" indent="0">
              <a:lnSpc>
                <a:spcPct val="100000"/>
              </a:lnSpc>
              <a:spcBef>
                <a:spcPts val="400"/>
              </a:spcBef>
              <a:buNone/>
            </a:pPr>
            <a:endParaRPr lang="ru-RU" sz="1000" dirty="0"/>
          </a:p>
          <a:p>
            <a:pPr marL="882900" indent="-342900">
              <a:lnSpc>
                <a:spcPct val="100000"/>
              </a:lnSpc>
              <a:spcBef>
                <a:spcPts val="400"/>
              </a:spcBef>
            </a:pPr>
            <a:r>
              <a:rPr lang="ru-RU" dirty="0" err="1"/>
              <a:t>Артизан</a:t>
            </a:r>
            <a:r>
              <a:rPr lang="ru-RU" dirty="0"/>
              <a:t> </a:t>
            </a:r>
            <a:r>
              <a:rPr lang="ru-RU" dirty="0" err="1" smtClean="0"/>
              <a:t>Груп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43066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-Color">
  <a:themeElements>
    <a:clrScheme name="Другая 4">
      <a:dk1>
        <a:srgbClr val="00AAAD"/>
      </a:dk1>
      <a:lt1>
        <a:srgbClr val="FFFFFF"/>
      </a:lt1>
      <a:dk2>
        <a:srgbClr val="000000"/>
      </a:dk2>
      <a:lt2>
        <a:srgbClr val="FFFFFF"/>
      </a:lt2>
      <a:accent1>
        <a:srgbClr val="2484C6"/>
      </a:accent1>
      <a:accent2>
        <a:srgbClr val="FFFF11"/>
      </a:accent2>
      <a:accent3>
        <a:srgbClr val="006934"/>
      </a:accent3>
      <a:accent4>
        <a:srgbClr val="003C6E"/>
      </a:accent4>
      <a:accent5>
        <a:srgbClr val="FFFF11"/>
      </a:accent5>
      <a:accent6>
        <a:srgbClr val="3EC65E"/>
      </a:accent6>
      <a:hlink>
        <a:srgbClr val="3391FB"/>
      </a:hlink>
      <a:folHlink>
        <a:srgbClr val="023A79"/>
      </a:folHlink>
    </a:clrScheme>
    <a:fontScheme name="Другая 14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spcBef>
            <a:spcPct val="0"/>
          </a:spcBef>
          <a:buClr>
            <a:schemeClr val="bg2"/>
          </a:buClr>
          <a:buSzTx/>
          <a:defRPr sz="15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>
    <a:extraClrScheme>
      <a:clrScheme name="Theme-Color">
        <a:dk1>
          <a:srgbClr val="00AAAD"/>
        </a:dk1>
        <a:lt1>
          <a:srgbClr val="FFFFFF"/>
        </a:lt1>
        <a:dk2>
          <a:srgbClr val="000000"/>
        </a:dk2>
        <a:lt2>
          <a:srgbClr val="FFFFFF"/>
        </a:lt2>
        <a:accent1>
          <a:srgbClr val="2484C6"/>
        </a:accent1>
        <a:accent2>
          <a:srgbClr val="FFFF11"/>
        </a:accent2>
        <a:accent3>
          <a:srgbClr val="006934"/>
        </a:accent3>
        <a:accent4>
          <a:srgbClr val="003C6E"/>
        </a:accent4>
        <a:accent5>
          <a:srgbClr val="FFFF11"/>
        </a:accent5>
        <a:accent6>
          <a:srgbClr val="3EC65E"/>
        </a:accent6>
        <a:hlink>
          <a:srgbClr val="3391FB"/>
        </a:hlink>
        <a:folHlink>
          <a:srgbClr val="023A79"/>
        </a:folHlink>
      </a:clrScheme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Theme-01">
      <a:dk1>
        <a:srgbClr val="034EA2"/>
      </a:dk1>
      <a:lt1>
        <a:srgbClr val="FFFFFF"/>
      </a:lt1>
      <a:dk2>
        <a:srgbClr val="000000"/>
      </a:dk2>
      <a:lt2>
        <a:srgbClr val="FFFFFF"/>
      </a:lt2>
      <a:accent1>
        <a:srgbClr val="2C327B"/>
      </a:accent1>
      <a:accent2>
        <a:srgbClr val="7178CD"/>
      </a:accent2>
      <a:accent3>
        <a:srgbClr val="006934"/>
      </a:accent3>
      <a:accent4>
        <a:srgbClr val="B5FFD9"/>
      </a:accent4>
      <a:accent5>
        <a:srgbClr val="DD1820"/>
      </a:accent5>
      <a:accent6>
        <a:srgbClr val="F39195"/>
      </a:accent6>
      <a:hlink>
        <a:srgbClr val="3391FB"/>
      </a:hlink>
      <a:folHlink>
        <a:srgbClr val="023A7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1188</TotalTime>
  <Words>417</Words>
  <Application>Microsoft Office PowerPoint</Application>
  <PresentationFormat>Произвольный</PresentationFormat>
  <Paragraphs>173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Open Sans</vt:lpstr>
      <vt:lpstr>Calibri</vt:lpstr>
      <vt:lpstr>Tahoma</vt:lpstr>
      <vt:lpstr>Theme-Color</vt:lpstr>
      <vt:lpstr>Шестая Всероссийская  научно-практическая конференция </vt:lpstr>
      <vt:lpstr>Организаторы</vt:lpstr>
      <vt:lpstr>Председатели</vt:lpstr>
      <vt:lpstr>Программа конференции</vt:lpstr>
      <vt:lpstr>Количество участников – 347</vt:lpstr>
      <vt:lpstr>География участия </vt:lpstr>
      <vt:lpstr>География участия </vt:lpstr>
      <vt:lpstr>Титульные программные спонсоры</vt:lpstr>
      <vt:lpstr>Выражаем благодарность</vt:lpstr>
      <vt:lpstr>Презентация PowerPoint</vt:lpstr>
      <vt:lpstr>Презентация PowerPoint</vt:lpstr>
      <vt:lpstr>Спасибо за внимание!   До встречи на наших следующих мероприятиях!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Пономарёв</dc:creator>
  <cp:lastModifiedBy>User</cp:lastModifiedBy>
  <cp:revision>175</cp:revision>
  <dcterms:created xsi:type="dcterms:W3CDTF">2018-04-02T14:44:39Z</dcterms:created>
  <dcterms:modified xsi:type="dcterms:W3CDTF">2024-04-16T10:06:03Z</dcterms:modified>
</cp:coreProperties>
</file>